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422" r:id="rId2"/>
    <p:sldId id="356" r:id="rId3"/>
    <p:sldId id="367" r:id="rId4"/>
    <p:sldId id="263" r:id="rId5"/>
    <p:sldId id="290" r:id="rId6"/>
    <p:sldId id="272" r:id="rId7"/>
    <p:sldId id="286" r:id="rId8"/>
    <p:sldId id="296" r:id="rId9"/>
    <p:sldId id="371" r:id="rId10"/>
    <p:sldId id="415" r:id="rId11"/>
    <p:sldId id="423" r:id="rId12"/>
    <p:sldId id="433" r:id="rId13"/>
    <p:sldId id="317" r:id="rId14"/>
    <p:sldId id="269" r:id="rId15"/>
    <p:sldId id="432" r:id="rId16"/>
    <p:sldId id="435" r:id="rId17"/>
    <p:sldId id="427" r:id="rId18"/>
    <p:sldId id="440" r:id="rId19"/>
    <p:sldId id="441" r:id="rId20"/>
    <p:sldId id="436" r:id="rId21"/>
    <p:sldId id="437" r:id="rId22"/>
    <p:sldId id="302" r:id="rId23"/>
    <p:sldId id="295" r:id="rId24"/>
    <p:sldId id="369" r:id="rId25"/>
    <p:sldId id="292" r:id="rId26"/>
    <p:sldId id="438" r:id="rId27"/>
    <p:sldId id="43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97"/>
    <p:restoredTop sz="94599"/>
  </p:normalViewPr>
  <p:slideViewPr>
    <p:cSldViewPr snapToGrid="0" snapToObjects="1">
      <p:cViewPr varScale="1">
        <p:scale>
          <a:sx n="101" d="100"/>
          <a:sy n="101" d="100"/>
        </p:scale>
        <p:origin x="1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AEEA9-4C32-CB4F-931A-6B98174BC822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E13D5-C7E0-E547-BAAA-DE6F7CAAD7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36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1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8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7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81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145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5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95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62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71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0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8340A-0C32-E14D-A624-04AF32280EB6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D3183-A699-B240-9D72-5CCB7D80B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15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5264" y="259458"/>
            <a:ext cx="9081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Particle Acceleration in Radiative Shock Waves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0661" y="5927839"/>
            <a:ext cx="3580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APOD – June 22, 2022.  Craig Stocks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768" y="4141103"/>
            <a:ext cx="412305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Cygnus Loop</a:t>
            </a:r>
          </a:p>
          <a:p>
            <a:endParaRPr lang="en-US" sz="2400" dirty="0"/>
          </a:p>
          <a:p>
            <a:r>
              <a:rPr lang="en-US" sz="2400" dirty="0"/>
              <a:t>D=800 pc, d=45 pc, 21,000 </a:t>
            </a:r>
            <a:r>
              <a:rPr lang="en-US" sz="2400" dirty="0" err="1"/>
              <a:t>yrs</a:t>
            </a:r>
            <a:r>
              <a:rPr lang="en-US" sz="2400" dirty="0"/>
              <a:t> </a:t>
            </a:r>
          </a:p>
          <a:p>
            <a:r>
              <a:rPr lang="en-US" sz="2400" dirty="0"/>
              <a:t>Development of turbulence</a:t>
            </a:r>
          </a:p>
          <a:p>
            <a:r>
              <a:rPr lang="en-US" sz="2400" dirty="0"/>
              <a:t>CR acceleration, B amplification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89" y="1396101"/>
            <a:ext cx="470731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b="1" i="1" dirty="0">
              <a:solidFill>
                <a:srgbClr val="7030A0"/>
              </a:solidFill>
            </a:endParaRPr>
          </a:p>
          <a:p>
            <a:r>
              <a:rPr lang="en-US" sz="2800" b="1" i="1" dirty="0">
                <a:solidFill>
                  <a:srgbClr val="7030A0"/>
                </a:solidFill>
              </a:rPr>
              <a:t>How do Radiative Shocks in</a:t>
            </a:r>
          </a:p>
          <a:p>
            <a:r>
              <a:rPr lang="en-US" sz="2800" b="1" i="1" dirty="0">
                <a:solidFill>
                  <a:srgbClr val="7030A0"/>
                </a:solidFill>
              </a:rPr>
              <a:t>old SNRs produce non-thermal</a:t>
            </a:r>
          </a:p>
          <a:p>
            <a:r>
              <a:rPr lang="en-US" sz="2800" b="1" i="1" dirty="0">
                <a:solidFill>
                  <a:srgbClr val="7030A0"/>
                </a:solidFill>
              </a:rPr>
              <a:t>radio emission and </a:t>
            </a:r>
          </a:p>
          <a:p>
            <a:r>
              <a:rPr lang="en-US" sz="2800" b="1" i="1" dirty="0">
                <a:solidFill>
                  <a:srgbClr val="7030A0"/>
                </a:solidFill>
              </a:rPr>
              <a:t>gamma-rays?</a:t>
            </a:r>
          </a:p>
          <a:p>
            <a:endParaRPr lang="en-US" sz="2800" b="1" i="1" dirty="0">
              <a:solidFill>
                <a:srgbClr val="7030A0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05D673-6D22-7B41-B5F6-80B8A31A1A1B}"/>
              </a:ext>
            </a:extLst>
          </p:cNvPr>
          <p:cNvCxnSpPr/>
          <p:nvPr/>
        </p:nvCxnSpPr>
        <p:spPr>
          <a:xfrm flipH="1">
            <a:off x="10238874" y="3898232"/>
            <a:ext cx="383996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BBC6992-822A-3544-B720-2E03C469D3C9}"/>
              </a:ext>
            </a:extLst>
          </p:cNvPr>
          <p:cNvSpPr txBox="1"/>
          <p:nvPr/>
        </p:nvSpPr>
        <p:spPr>
          <a:xfrm>
            <a:off x="4442303" y="867091"/>
            <a:ext cx="2016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John Raymond</a:t>
            </a:r>
          </a:p>
        </p:txBody>
      </p:sp>
      <p:pic>
        <p:nvPicPr>
          <p:cNvPr id="1026" name="Picture 2" descr="The featured image shows a composite of long duration&#10;exposures of he Veil Nebula, the glowing gaseous remnants of&#10;a supernova that occurred about ten thousand years ago.&#10;Please see the explanation for more detailed information.">
            <a:extLst>
              <a:ext uri="{FF2B5EF4-FFF2-40B4-BE49-F238E27FC236}">
                <a16:creationId xmlns:a16="http://schemas.microsoft.com/office/drawing/2014/main" id="{4E9F0807-9983-D040-880A-1DD317039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274" y="1372947"/>
            <a:ext cx="6293718" cy="4440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D460FB4-84E4-F54B-AC2D-31D71E733F16}"/>
              </a:ext>
            </a:extLst>
          </p:cNvPr>
          <p:cNvCxnSpPr/>
          <p:nvPr/>
        </p:nvCxnSpPr>
        <p:spPr>
          <a:xfrm flipH="1">
            <a:off x="10668000" y="2819400"/>
            <a:ext cx="368300" cy="261057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825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7CEE65-4EEC-2A40-A986-133107D191A0}"/>
              </a:ext>
            </a:extLst>
          </p:cNvPr>
          <p:cNvSpPr txBox="1"/>
          <p:nvPr/>
        </p:nvSpPr>
        <p:spPr>
          <a:xfrm>
            <a:off x="2757488" y="542925"/>
            <a:ext cx="60987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Terminology:  Radiative Shocks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730BFA-32B0-A246-A26C-FFDEEDA48771}"/>
              </a:ext>
            </a:extLst>
          </p:cNvPr>
          <p:cNvSpPr txBox="1"/>
          <p:nvPr/>
        </p:nvSpPr>
        <p:spPr>
          <a:xfrm>
            <a:off x="2228850" y="4814884"/>
            <a:ext cx="81046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Radiative losses cool gas</a:t>
            </a:r>
          </a:p>
          <a:p>
            <a:r>
              <a:rPr lang="en-US" sz="2400" dirty="0"/>
              <a:t>Subsonic             constant pressure, strong compression</a:t>
            </a:r>
          </a:p>
          <a:p>
            <a:r>
              <a:rPr lang="en-US" sz="2400" dirty="0"/>
              <a:t>Photons from cooling zone ionize recombining gas, “H II region”</a:t>
            </a:r>
          </a:p>
          <a:p>
            <a:r>
              <a:rPr lang="en-US" sz="2400" dirty="0"/>
              <a:t>High plasma β (50)  goes to low plasma β (1/5)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D597E0-E5BD-C845-8580-1768DE4DA624}"/>
              </a:ext>
            </a:extLst>
          </p:cNvPr>
          <p:cNvCxnSpPr/>
          <p:nvPr/>
        </p:nvCxnSpPr>
        <p:spPr>
          <a:xfrm>
            <a:off x="3571875" y="5443538"/>
            <a:ext cx="55721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D3C6D5A-DB20-AB45-A9CD-85F7DAE01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90" y="1194324"/>
            <a:ext cx="8982081" cy="3992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46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022680"/>
            <a:ext cx="64008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0358" y="5546556"/>
            <a:ext cx="85844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Smooth 1” wide [O III] filaments followed by 4” thick [S II] filaments</a:t>
            </a:r>
          </a:p>
          <a:p>
            <a:r>
              <a:rPr lang="en-US" sz="2400" dirty="0"/>
              <a:t>(Thinner for n</a:t>
            </a:r>
            <a:r>
              <a:rPr lang="en-US" sz="2400" baseline="-25000" dirty="0"/>
              <a:t>0</a:t>
            </a:r>
            <a:r>
              <a:rPr lang="en-US" sz="2400" dirty="0"/>
              <a:t> ~ 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93691" y="469222"/>
            <a:ext cx="513044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1D Steady-Flow Shock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4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948" y="911057"/>
            <a:ext cx="7048691" cy="46983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13623" y="5823284"/>
            <a:ext cx="6008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Blue = [O III],   Red = Hα + [N II],   Green = [S II]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9493" y="219349"/>
            <a:ext cx="42661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Hubble Heritage Mosaic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9432758" y="911057"/>
            <a:ext cx="12032" cy="4698362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793705" y="3104147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5.8’ = 1.3 pc</a:t>
            </a:r>
          </a:p>
        </p:txBody>
      </p:sp>
    </p:spTree>
    <p:extLst>
      <p:ext uri="{BB962C8B-B14F-4D97-AF65-F5344CB8AC3E}">
        <p14:creationId xmlns:p14="http://schemas.microsoft.com/office/powerpoint/2010/main" val="1338745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50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8916" y="541421"/>
            <a:ext cx="4253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Hubble Heritage Project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519" y="1524004"/>
            <a:ext cx="4854662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Hα changes from 1997 to 2015</a:t>
            </a:r>
          </a:p>
          <a:p>
            <a:endParaRPr lang="en-US" sz="2400" dirty="0"/>
          </a:p>
          <a:p>
            <a:r>
              <a:rPr lang="en-US" sz="2400" dirty="0"/>
              <a:t>V=150 km/s   (proper motion, 800 pc)</a:t>
            </a:r>
          </a:p>
          <a:p>
            <a:endParaRPr lang="en-US" sz="2400" dirty="0"/>
          </a:p>
          <a:p>
            <a:r>
              <a:rPr lang="en-US" sz="2400" dirty="0"/>
              <a:t>Considerable variation</a:t>
            </a:r>
          </a:p>
          <a:p>
            <a:endParaRPr lang="en-US" sz="2400" dirty="0"/>
          </a:p>
          <a:p>
            <a:r>
              <a:rPr lang="en-US" sz="2400" dirty="0"/>
              <a:t>Hα much different than [O III]</a:t>
            </a:r>
          </a:p>
          <a:p>
            <a:r>
              <a:rPr lang="en-US" sz="2400" dirty="0"/>
              <a:t>generally smaller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(2D, projection effects)</a:t>
            </a:r>
          </a:p>
          <a:p>
            <a:endParaRPr lang="en-US" sz="2400" dirty="0"/>
          </a:p>
          <a:p>
            <a:r>
              <a:rPr lang="en-US" sz="2400" dirty="0"/>
              <a:t>Non-radiative shocks in northern</a:t>
            </a:r>
          </a:p>
          <a:p>
            <a:r>
              <a:rPr lang="en-US" sz="2400" dirty="0"/>
              <a:t>Cygnus Loop are faster: </a:t>
            </a:r>
            <a:r>
              <a:rPr lang="en-US" sz="2400" dirty="0" err="1"/>
              <a:t>Vuketic</a:t>
            </a:r>
            <a:r>
              <a:rPr lang="en-US" sz="2400" dirty="0"/>
              <a:t>  et al.</a:t>
            </a:r>
          </a:p>
        </p:txBody>
      </p:sp>
    </p:spTree>
    <p:extLst>
      <p:ext uri="{BB962C8B-B14F-4D97-AF65-F5344CB8AC3E}">
        <p14:creationId xmlns:p14="http://schemas.microsoft.com/office/powerpoint/2010/main" val="97003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9" y="1520442"/>
            <a:ext cx="9003989" cy="42950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61347" y="469231"/>
            <a:ext cx="44296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Hubble Heritage Mosaics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58179" y="1070799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Hα + [N II]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8183" y="1046743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[O III]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2D78D3-86BF-874B-8F6B-68B3C3B99883}"/>
              </a:ext>
            </a:extLst>
          </p:cNvPr>
          <p:cNvSpPr txBox="1"/>
          <p:nvPr/>
        </p:nvSpPr>
        <p:spPr>
          <a:xfrm>
            <a:off x="817418" y="5875090"/>
            <a:ext cx="10825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Evolves from smooth rippled sheet at 50,000 K to spidery, clumpy threads at 10,000 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E077E9-DDCB-7342-AEC6-3D5C43908BD2}"/>
              </a:ext>
            </a:extLst>
          </p:cNvPr>
          <p:cNvSpPr txBox="1"/>
          <p:nvPr/>
        </p:nvSpPr>
        <p:spPr>
          <a:xfrm>
            <a:off x="301892" y="2336800"/>
            <a:ext cx="1335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Binospec</a:t>
            </a:r>
            <a:endParaRPr lang="en-US" sz="2400" b="1" dirty="0"/>
          </a:p>
          <a:p>
            <a:r>
              <a:rPr lang="en-US" sz="2400" b="1" dirty="0"/>
              <a:t>Spectra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C2E8A74-1446-7044-B6F4-658A589E35F5}"/>
              </a:ext>
            </a:extLst>
          </p:cNvPr>
          <p:cNvCxnSpPr>
            <a:cxnSpLocks/>
          </p:cNvCxnSpPr>
          <p:nvPr/>
        </p:nvCxnSpPr>
        <p:spPr>
          <a:xfrm flipV="1">
            <a:off x="1704109" y="2168098"/>
            <a:ext cx="1425495" cy="40686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257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03289" y="512894"/>
            <a:ext cx="9207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Intensity:   0-3x10</a:t>
            </a:r>
            <a:r>
              <a:rPr lang="en-US" sz="2400" baseline="30000" dirty="0"/>
              <a:t>-15</a:t>
            </a:r>
            <a:r>
              <a:rPr lang="en-US" sz="2400" dirty="0"/>
              <a:t>              Velocity:  -50-+50                     FWHM:   0-150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289" y="5847347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Hα    O III    S 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5168" y="3212432"/>
            <a:ext cx="417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6’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866" y="1130969"/>
            <a:ext cx="1828800" cy="4572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734" y="1130969"/>
            <a:ext cx="1828800" cy="457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602" y="1130969"/>
            <a:ext cx="1828800" cy="4572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365334-1822-294E-B825-065D43F407D5}"/>
              </a:ext>
            </a:extLst>
          </p:cNvPr>
          <p:cNvSpPr txBox="1"/>
          <p:nvPr/>
        </p:nvSpPr>
        <p:spPr>
          <a:xfrm>
            <a:off x="4269789" y="6078179"/>
            <a:ext cx="371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25 </a:t>
            </a:r>
            <a:r>
              <a:rPr lang="en-US" sz="2400" dirty="0" err="1"/>
              <a:t>Binospec</a:t>
            </a:r>
            <a:r>
              <a:rPr lang="en-US" sz="2400" dirty="0"/>
              <a:t> long slit spectra</a:t>
            </a:r>
          </a:p>
        </p:txBody>
      </p:sp>
    </p:spTree>
    <p:extLst>
      <p:ext uri="{BB962C8B-B14F-4D97-AF65-F5344CB8AC3E}">
        <p14:creationId xmlns:p14="http://schemas.microsoft.com/office/powerpoint/2010/main" val="533038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5348CA-A0CE-8B4D-A9DE-80BD19F4AD33}"/>
              </a:ext>
            </a:extLst>
          </p:cNvPr>
          <p:cNvSpPr txBox="1"/>
          <p:nvPr/>
        </p:nvSpPr>
        <p:spPr>
          <a:xfrm>
            <a:off x="782722" y="637674"/>
            <a:ext cx="34038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Ram Pressure:  ρV</a:t>
            </a:r>
            <a:r>
              <a:rPr lang="en-US" sz="3200" b="1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DCEA43-B4E9-DB4A-8A1C-FDA4036CF557}"/>
              </a:ext>
            </a:extLst>
          </p:cNvPr>
          <p:cNvSpPr txBox="1"/>
          <p:nvPr/>
        </p:nvSpPr>
        <p:spPr>
          <a:xfrm>
            <a:off x="842207" y="1588168"/>
            <a:ext cx="4450834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Don Cox </a:t>
            </a:r>
            <a:r>
              <a:rPr lang="en-US" sz="2400" dirty="0"/>
              <a:t>trick: </a:t>
            </a:r>
          </a:p>
          <a:p>
            <a:endParaRPr lang="en-US" sz="2400" dirty="0"/>
          </a:p>
          <a:p>
            <a:r>
              <a:rPr lang="en-US" sz="2400" dirty="0"/>
              <a:t>N = # of photons/atom</a:t>
            </a:r>
          </a:p>
          <a:p>
            <a:endParaRPr lang="en-US" sz="2400" dirty="0"/>
          </a:p>
          <a:p>
            <a:r>
              <a:rPr lang="en-US" sz="2400" dirty="0" err="1"/>
              <a:t>V</a:t>
            </a:r>
            <a:r>
              <a:rPr lang="en-US" sz="2400" baseline="-25000" dirty="0" err="1"/>
              <a:t>DOPP</a:t>
            </a:r>
            <a:r>
              <a:rPr lang="en-US" sz="2400" dirty="0" err="1"/>
              <a:t>I</a:t>
            </a:r>
            <a:r>
              <a:rPr lang="en-US" sz="2400" baseline="-25000" dirty="0" err="1"/>
              <a:t>obs</a:t>
            </a:r>
            <a:r>
              <a:rPr lang="en-US" sz="2400" dirty="0"/>
              <a:t> = V</a:t>
            </a:r>
            <a:r>
              <a:rPr lang="en-US" sz="2400" baseline="-25000" dirty="0"/>
              <a:t>SHOCK  </a:t>
            </a:r>
            <a:r>
              <a:rPr lang="en-US" sz="2400" dirty="0" err="1"/>
              <a:t>sinθ</a:t>
            </a:r>
            <a:r>
              <a:rPr lang="en-US" sz="2400" dirty="0"/>
              <a:t> x I</a:t>
            </a:r>
            <a:r>
              <a:rPr lang="en-US" sz="2400" baseline="-25000" dirty="0"/>
              <a:t>0 </a:t>
            </a:r>
            <a:r>
              <a:rPr lang="en-US" sz="2400" dirty="0"/>
              <a:t>/ </a:t>
            </a:r>
            <a:r>
              <a:rPr lang="en-US" sz="2400" dirty="0" err="1"/>
              <a:t>sinθ</a:t>
            </a:r>
            <a:endParaRPr lang="en-US" sz="2400" dirty="0"/>
          </a:p>
          <a:p>
            <a:r>
              <a:rPr lang="en-US" sz="2400" dirty="0"/>
              <a:t>  </a:t>
            </a:r>
          </a:p>
          <a:p>
            <a:r>
              <a:rPr lang="en-US" sz="2400" dirty="0"/>
              <a:t>                 =  n</a:t>
            </a:r>
            <a:r>
              <a:rPr lang="en-US" sz="2400" baseline="-25000" dirty="0"/>
              <a:t>0</a:t>
            </a:r>
            <a:r>
              <a:rPr lang="en-US" sz="2400" dirty="0"/>
              <a:t> V</a:t>
            </a:r>
            <a:r>
              <a:rPr lang="en-US" sz="2400" baseline="-25000" dirty="0"/>
              <a:t>SHOCK</a:t>
            </a:r>
            <a:r>
              <a:rPr lang="en-US" sz="2400" baseline="30000" dirty="0"/>
              <a:t>2</a:t>
            </a:r>
            <a:r>
              <a:rPr lang="en-US" sz="2400" dirty="0"/>
              <a:t> x N x </a:t>
            </a:r>
            <a:r>
              <a:rPr lang="en-US" sz="2400" dirty="0" err="1"/>
              <a:t>hν</a:t>
            </a:r>
            <a:r>
              <a:rPr lang="en-US" sz="2400" dirty="0"/>
              <a:t>/4π</a:t>
            </a:r>
          </a:p>
          <a:p>
            <a:endParaRPr lang="en-US" sz="2400" dirty="0"/>
          </a:p>
          <a:p>
            <a:r>
              <a:rPr lang="en-US" sz="2400" dirty="0"/>
              <a:t>                 = const. x Ram Pressure</a:t>
            </a:r>
          </a:p>
          <a:p>
            <a:endParaRPr lang="en-US" sz="2400" dirty="0"/>
          </a:p>
          <a:p>
            <a:r>
              <a:rPr lang="en-US" sz="2400" dirty="0"/>
              <a:t>V ~ 130 km/s implies n</a:t>
            </a:r>
            <a:r>
              <a:rPr lang="en-US" sz="2400" baseline="-25000" dirty="0"/>
              <a:t>0</a:t>
            </a:r>
            <a:r>
              <a:rPr lang="en-US" sz="2400" dirty="0"/>
              <a:t> ~ 5 cm</a:t>
            </a:r>
            <a:r>
              <a:rPr lang="en-US" sz="2400" baseline="30000" dirty="0"/>
              <a:t>-3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654114-CEF2-B843-A07C-AD1A880167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716" y="709864"/>
            <a:ext cx="6150542" cy="51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7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755879-06EA-EE4E-95DC-1EEF7C17E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362" y="161333"/>
            <a:ext cx="3971925" cy="33099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06386F-74A3-9F43-9D0C-6F7E27C7BB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" t="33000" b="32203"/>
          <a:stretch/>
        </p:blipFill>
        <p:spPr>
          <a:xfrm>
            <a:off x="6472233" y="118470"/>
            <a:ext cx="4850015" cy="33818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E220EE-DC14-D644-87A5-44DA24B50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5930" y="3382575"/>
            <a:ext cx="4006270" cy="33385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1863CD-E580-B340-8329-EE605FF56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8114" y="3167812"/>
            <a:ext cx="3485646" cy="3485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B897A4-9E08-CE40-859B-4DF203935069}"/>
              </a:ext>
            </a:extLst>
          </p:cNvPr>
          <p:cNvSpPr txBox="1"/>
          <p:nvPr/>
        </p:nvSpPr>
        <p:spPr>
          <a:xfrm>
            <a:off x="5848108" y="415840"/>
            <a:ext cx="11224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Density</a:t>
            </a:r>
          </a:p>
          <a:p>
            <a:r>
              <a:rPr lang="en-US" sz="2400" dirty="0"/>
              <a:t>From</a:t>
            </a:r>
          </a:p>
          <a:p>
            <a:r>
              <a:rPr lang="en-US" sz="2400" dirty="0"/>
              <a:t>[S II]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8B08D2-ED58-4A4E-A1D4-FE4A8ABCCCCD}"/>
              </a:ext>
            </a:extLst>
          </p:cNvPr>
          <p:cNvSpPr txBox="1"/>
          <p:nvPr/>
        </p:nvSpPr>
        <p:spPr>
          <a:xfrm>
            <a:off x="658088" y="406784"/>
            <a:ext cx="10549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 From</a:t>
            </a:r>
          </a:p>
          <a:p>
            <a:r>
              <a:rPr lang="en-US" sz="2400" dirty="0"/>
              <a:t>[N II]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0DE929-DD74-4949-85C1-2796792FA0E3}"/>
              </a:ext>
            </a:extLst>
          </p:cNvPr>
          <p:cNvSpPr txBox="1"/>
          <p:nvPr/>
        </p:nvSpPr>
        <p:spPr>
          <a:xfrm>
            <a:off x="434392" y="3257849"/>
            <a:ext cx="1888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Ram Pressure</a:t>
            </a:r>
          </a:p>
          <a:p>
            <a:r>
              <a:rPr lang="en-US" sz="2400" dirty="0"/>
              <a:t>From</a:t>
            </a:r>
          </a:p>
          <a:p>
            <a:r>
              <a:rPr lang="en-US" sz="2400" dirty="0"/>
              <a:t>[O III]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728D48-2F95-5942-8A11-78BF051E3E3C}"/>
              </a:ext>
            </a:extLst>
          </p:cNvPr>
          <p:cNvSpPr txBox="1"/>
          <p:nvPr/>
        </p:nvSpPr>
        <p:spPr>
          <a:xfrm>
            <a:off x="6215060" y="3500354"/>
            <a:ext cx="18918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 from</a:t>
            </a:r>
          </a:p>
          <a:p>
            <a:r>
              <a:rPr lang="en-US" sz="2400" dirty="0"/>
              <a:t>Ram pressure</a:t>
            </a:r>
          </a:p>
          <a:p>
            <a:r>
              <a:rPr lang="en-US" sz="2400" dirty="0"/>
              <a:t>Minus</a:t>
            </a:r>
          </a:p>
          <a:p>
            <a:r>
              <a:rPr lang="en-US" sz="2400" dirty="0"/>
              <a:t>Thermal</a:t>
            </a:r>
          </a:p>
        </p:txBody>
      </p:sp>
    </p:spTree>
    <p:extLst>
      <p:ext uri="{BB962C8B-B14F-4D97-AF65-F5344CB8AC3E}">
        <p14:creationId xmlns:p14="http://schemas.microsoft.com/office/powerpoint/2010/main" val="2121452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19D03D-830D-9D4A-BC1E-7B4B7F8ED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350" y="581891"/>
            <a:ext cx="6792192" cy="587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44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0A324334-C142-9343-B1E3-6F26A2BB0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810" y="1172953"/>
            <a:ext cx="3912450" cy="4897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C166CDE5-CDC5-DE42-A715-3CA2176E6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949" y="1104900"/>
            <a:ext cx="5846051" cy="518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34A89B-3A06-004D-A72D-786962DE23CD}"/>
              </a:ext>
            </a:extLst>
          </p:cNvPr>
          <p:cNvSpPr txBox="1"/>
          <p:nvPr/>
        </p:nvSpPr>
        <p:spPr>
          <a:xfrm>
            <a:off x="4778372" y="381000"/>
            <a:ext cx="31351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/>
              <a:t>Tutone</a:t>
            </a:r>
            <a:r>
              <a:rPr lang="en-US" sz="3200" b="1" dirty="0"/>
              <a:t> et al 2021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9F1020-BB2E-454E-A1FD-A00F8AA28BF8}"/>
              </a:ext>
            </a:extLst>
          </p:cNvPr>
          <p:cNvSpPr txBox="1"/>
          <p:nvPr/>
        </p:nvSpPr>
        <p:spPr>
          <a:xfrm>
            <a:off x="368300" y="2057400"/>
            <a:ext cx="652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X-ray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A95DA6-4067-C145-BD82-D0E922431042}"/>
              </a:ext>
            </a:extLst>
          </p:cNvPr>
          <p:cNvSpPr txBox="1"/>
          <p:nvPr/>
        </p:nvSpPr>
        <p:spPr>
          <a:xfrm>
            <a:off x="5132830" y="2064266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NUV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4F2EFF-1D20-A74F-AF91-5E6145B63355}"/>
              </a:ext>
            </a:extLst>
          </p:cNvPr>
          <p:cNvSpPr txBox="1"/>
          <p:nvPr/>
        </p:nvSpPr>
        <p:spPr>
          <a:xfrm>
            <a:off x="469900" y="4749800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Hα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E6FA35-F26F-5549-81C8-F4C93798AD73}"/>
              </a:ext>
            </a:extLst>
          </p:cNvPr>
          <p:cNvSpPr txBox="1"/>
          <p:nvPr/>
        </p:nvSpPr>
        <p:spPr>
          <a:xfrm>
            <a:off x="5132830" y="4508500"/>
            <a:ext cx="7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Radio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22EC32-D5C1-4941-9C7D-7F78940834D7}"/>
              </a:ext>
            </a:extLst>
          </p:cNvPr>
          <p:cNvSpPr txBox="1"/>
          <p:nvPr/>
        </p:nvSpPr>
        <p:spPr>
          <a:xfrm>
            <a:off x="7448764" y="6292850"/>
            <a:ext cx="3640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Hadronic gamma-rays (</a:t>
            </a:r>
            <a:r>
              <a:rPr lang="en-US" dirty="0" err="1"/>
              <a:t>Katagiri</a:t>
            </a:r>
            <a:r>
              <a:rPr lang="en-US" dirty="0"/>
              <a:t> et al.)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54F9C-CE1C-9047-870A-C9C1279CD7F2}"/>
              </a:ext>
            </a:extLst>
          </p:cNvPr>
          <p:cNvSpPr txBox="1"/>
          <p:nvPr/>
        </p:nvSpPr>
        <p:spPr>
          <a:xfrm>
            <a:off x="8712200" y="749300"/>
            <a:ext cx="1681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 years of Fermi</a:t>
            </a:r>
          </a:p>
        </p:txBody>
      </p:sp>
    </p:spTree>
    <p:extLst>
      <p:ext uri="{BB962C8B-B14F-4D97-AF65-F5344CB8AC3E}">
        <p14:creationId xmlns:p14="http://schemas.microsoft.com/office/powerpoint/2010/main" val="345762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D33CA-E7D5-F74C-A159-19AAC51A2195}"/>
              </a:ext>
            </a:extLst>
          </p:cNvPr>
          <p:cNvSpPr txBox="1"/>
          <p:nvPr/>
        </p:nvSpPr>
        <p:spPr>
          <a:xfrm>
            <a:off x="3610390" y="557213"/>
            <a:ext cx="4615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Cygnus Loop Gamma Rays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7860FD-EF54-6942-ADEB-A5FA28428F62}"/>
              </a:ext>
            </a:extLst>
          </p:cNvPr>
          <p:cNvSpPr txBox="1"/>
          <p:nvPr/>
        </p:nvSpPr>
        <p:spPr>
          <a:xfrm>
            <a:off x="1528763" y="1485901"/>
            <a:ext cx="8855886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first order,  Reacceleration at shock is not needed to explain </a:t>
            </a:r>
            <a:r>
              <a:rPr lang="en-US" sz="2400" dirty="0" err="1"/>
              <a:t>γ</a:t>
            </a:r>
            <a:r>
              <a:rPr lang="en-US" sz="2400" dirty="0"/>
              <a:t>-rays.</a:t>
            </a:r>
          </a:p>
          <a:p>
            <a:r>
              <a:rPr lang="en-US" sz="2400" dirty="0"/>
              <a:t>      Adiabatic compression of ambient CR and high density</a:t>
            </a:r>
          </a:p>
          <a:p>
            <a:endParaRPr lang="en-US" sz="2400" dirty="0"/>
          </a:p>
          <a:p>
            <a:r>
              <a:rPr lang="en-US" sz="2400" dirty="0"/>
              <a:t>To first order,  acceleration by turbulence downstream is not needed.</a:t>
            </a:r>
          </a:p>
          <a:p>
            <a:endParaRPr lang="en-US" sz="2400" dirty="0"/>
          </a:p>
          <a:p>
            <a:r>
              <a:rPr lang="en-US" sz="2400" dirty="0" err="1"/>
              <a:t>L</a:t>
            </a:r>
            <a:r>
              <a:rPr lang="en-US" sz="2400" baseline="-25000" dirty="0" err="1"/>
              <a:t>γ</a:t>
            </a:r>
            <a:r>
              <a:rPr lang="en-US" sz="2400" dirty="0"/>
              <a:t>    ~ 2x10</a:t>
            </a:r>
            <a:r>
              <a:rPr lang="en-US" sz="2400" baseline="30000" dirty="0"/>
              <a:t>33</a:t>
            </a:r>
            <a:r>
              <a:rPr lang="en-US" sz="2400" dirty="0"/>
              <a:t>    erg/s                     E</a:t>
            </a:r>
            <a:r>
              <a:rPr lang="en-US" sz="2400" baseline="-25000" dirty="0"/>
              <a:t>CR   </a:t>
            </a:r>
            <a:r>
              <a:rPr lang="en-US" sz="2400" dirty="0"/>
              <a:t> ~  6x10</a:t>
            </a:r>
            <a:r>
              <a:rPr lang="en-US" sz="2400" baseline="30000" dirty="0"/>
              <a:t>45</a:t>
            </a:r>
            <a:r>
              <a:rPr lang="en-US" sz="2400" dirty="0"/>
              <a:t>    erg      cool shell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baseline="-25000" dirty="0"/>
              <a:t>RAD</a:t>
            </a:r>
            <a:r>
              <a:rPr lang="en-US" sz="2400" dirty="0"/>
              <a:t> ~ 7x10</a:t>
            </a:r>
            <a:r>
              <a:rPr lang="en-US" sz="2400" baseline="30000" dirty="0"/>
              <a:t>37</a:t>
            </a:r>
            <a:r>
              <a:rPr lang="en-US" sz="2400" dirty="0"/>
              <a:t>   erg/s                     E</a:t>
            </a:r>
            <a:r>
              <a:rPr lang="en-US" sz="2400" baseline="-25000" dirty="0"/>
              <a:t>TH</a:t>
            </a:r>
            <a:r>
              <a:rPr lang="en-US" sz="2400" dirty="0"/>
              <a:t>   ~  3x10</a:t>
            </a:r>
            <a:r>
              <a:rPr lang="en-US" sz="2400" baseline="30000" dirty="0"/>
              <a:t>47</a:t>
            </a:r>
            <a:r>
              <a:rPr lang="en-US" sz="2400" dirty="0"/>
              <a:t>   erg       cool shell</a:t>
            </a:r>
          </a:p>
          <a:p>
            <a:r>
              <a:rPr lang="en-US" sz="2400" dirty="0"/>
              <a:t>                                                          </a:t>
            </a:r>
          </a:p>
          <a:p>
            <a:r>
              <a:rPr lang="en-US" sz="2400" dirty="0"/>
              <a:t>L</a:t>
            </a:r>
            <a:r>
              <a:rPr lang="en-US" sz="2400" baseline="-25000" dirty="0"/>
              <a:t>X</a:t>
            </a:r>
            <a:r>
              <a:rPr lang="en-US" sz="2400" dirty="0"/>
              <a:t>     ~ 7x10</a:t>
            </a:r>
            <a:r>
              <a:rPr lang="en-US" sz="2400" baseline="30000" dirty="0"/>
              <a:t>35     </a:t>
            </a:r>
            <a:r>
              <a:rPr lang="en-US" sz="2400" dirty="0"/>
              <a:t>erg/s</a:t>
            </a:r>
            <a:r>
              <a:rPr lang="en-US" sz="2400" baseline="30000" dirty="0"/>
              <a:t>                              </a:t>
            </a:r>
            <a:r>
              <a:rPr lang="en-US" sz="2400" dirty="0"/>
              <a:t>E</a:t>
            </a:r>
            <a:r>
              <a:rPr lang="en-US" sz="2400" baseline="-25000" dirty="0"/>
              <a:t>TH</a:t>
            </a:r>
            <a:r>
              <a:rPr lang="en-US" sz="2400" dirty="0"/>
              <a:t>   ~      10</a:t>
            </a:r>
            <a:r>
              <a:rPr lang="en-US" sz="2400" baseline="30000" dirty="0"/>
              <a:t>51</a:t>
            </a:r>
            <a:r>
              <a:rPr lang="en-US" sz="2400" dirty="0"/>
              <a:t>   erg       hot shell</a:t>
            </a:r>
          </a:p>
          <a:p>
            <a:endParaRPr lang="en-US" sz="2400" dirty="0"/>
          </a:p>
          <a:p>
            <a:r>
              <a:rPr lang="en-US" sz="2400" dirty="0"/>
              <a:t>L</a:t>
            </a:r>
            <a:r>
              <a:rPr lang="en-US" sz="2400" baseline="-25000" dirty="0"/>
              <a:t>IR     </a:t>
            </a:r>
            <a:r>
              <a:rPr lang="en-US" sz="2400" dirty="0"/>
              <a:t> ~ 8x10</a:t>
            </a:r>
            <a:r>
              <a:rPr lang="en-US" sz="2400" baseline="30000" dirty="0"/>
              <a:t>36      </a:t>
            </a:r>
            <a:r>
              <a:rPr lang="en-US" sz="2400" dirty="0"/>
              <a:t>erg/s                    E</a:t>
            </a:r>
            <a:r>
              <a:rPr lang="en-US" sz="2400" baseline="-25000" dirty="0"/>
              <a:t>MAG</a:t>
            </a:r>
            <a:r>
              <a:rPr lang="en-US" sz="2400" dirty="0"/>
              <a:t> ~     10</a:t>
            </a:r>
            <a:r>
              <a:rPr lang="en-US" sz="2400" baseline="30000" dirty="0"/>
              <a:t>48</a:t>
            </a:r>
            <a:r>
              <a:rPr lang="en-US" sz="2400" dirty="0"/>
              <a:t>   erg       </a:t>
            </a:r>
          </a:p>
        </p:txBody>
      </p:sp>
    </p:spTree>
    <p:extLst>
      <p:ext uri="{BB962C8B-B14F-4D97-AF65-F5344CB8AC3E}">
        <p14:creationId xmlns:p14="http://schemas.microsoft.com/office/powerpoint/2010/main" val="2972301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3336925" y="549276"/>
            <a:ext cx="401853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3200" b="1" dirty="0">
                <a:solidFill>
                  <a:srgbClr val="FF0000"/>
                </a:solidFill>
              </a:rPr>
              <a:t>Acceleration Efficiency</a:t>
            </a:r>
          </a:p>
        </p:txBody>
      </p:sp>
      <p:pic>
        <p:nvPicPr>
          <p:cNvPr id="25602" name="Picture 3" descr="mewald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1" y="1358901"/>
            <a:ext cx="5033963" cy="484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813253" y="1560513"/>
            <a:ext cx="3732689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n-US" sz="2400" dirty="0"/>
              <a:t>Solar Wind:</a:t>
            </a:r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dirty="0"/>
              <a:t>CME-driven shocks</a:t>
            </a:r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dirty="0"/>
              <a:t>Need 10% for SNRs</a:t>
            </a:r>
          </a:p>
          <a:p>
            <a:pPr eaLnBrk="1" hangingPunct="1">
              <a:defRPr/>
            </a:pPr>
            <a:r>
              <a:rPr lang="en-US" altLang="en-US" sz="2400" dirty="0"/>
              <a:t>to explain Cosmic Rays</a:t>
            </a:r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endParaRPr lang="en-US" altLang="en-US" sz="2400" dirty="0"/>
          </a:p>
          <a:p>
            <a:pPr eaLnBrk="1" hangingPunct="1">
              <a:defRPr/>
            </a:pPr>
            <a:r>
              <a:rPr lang="en-US" altLang="en-US" sz="2400" b="1" dirty="0"/>
              <a:t>But slower shocks are much</a:t>
            </a:r>
          </a:p>
          <a:p>
            <a:pPr eaLnBrk="1" hangingPunct="1">
              <a:defRPr/>
            </a:pPr>
            <a:r>
              <a:rPr lang="en-US" altLang="en-US" sz="2400" b="1" dirty="0"/>
              <a:t>less efficient!</a:t>
            </a:r>
          </a:p>
        </p:txBody>
      </p: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7838720" y="1015644"/>
            <a:ext cx="20521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en-US" sz="2400" b="1" dirty="0" err="1"/>
              <a:t>Mewaldt</a:t>
            </a:r>
            <a:r>
              <a:rPr lang="en-US" altLang="en-US" sz="2400" b="1" dirty="0"/>
              <a:t> et al.</a:t>
            </a:r>
          </a:p>
        </p:txBody>
      </p:sp>
    </p:spTree>
    <p:extLst>
      <p:ext uri="{BB962C8B-B14F-4D97-AF65-F5344CB8AC3E}">
        <p14:creationId xmlns:p14="http://schemas.microsoft.com/office/powerpoint/2010/main" val="2615714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8736" y="649705"/>
            <a:ext cx="60444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Slower Shock Particle Acceleration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552074"/>
            <a:ext cx="966264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Particles accelerated by adiabatic compression, not DSA</a:t>
            </a:r>
          </a:p>
          <a:p>
            <a:r>
              <a:rPr lang="en-US" sz="2400" dirty="0"/>
              <a:t>     Radio – van der </a:t>
            </a:r>
            <a:r>
              <a:rPr lang="en-US" sz="2400" dirty="0" err="1"/>
              <a:t>Laan</a:t>
            </a:r>
            <a:r>
              <a:rPr lang="en-US" sz="2400" dirty="0"/>
              <a:t>; Blandford &amp; Cowie; Cox et al.</a:t>
            </a:r>
          </a:p>
          <a:p>
            <a:endParaRPr lang="en-US" sz="2400" dirty="0"/>
          </a:p>
          <a:p>
            <a:r>
              <a:rPr lang="en-US" sz="2400" dirty="0"/>
              <a:t>     Diffusive Shock Reacceleration:      </a:t>
            </a:r>
            <a:r>
              <a:rPr lang="en-US" sz="2400" dirty="0" err="1"/>
              <a:t>Cristofari</a:t>
            </a:r>
            <a:r>
              <a:rPr lang="en-US" sz="2400" dirty="0"/>
              <a:t> &amp; Blasi; compress and flatten</a:t>
            </a:r>
          </a:p>
          <a:p>
            <a:endParaRPr lang="en-US" sz="2400" dirty="0"/>
          </a:p>
          <a:p>
            <a:r>
              <a:rPr lang="en-US" sz="2400" b="1" dirty="0"/>
              <a:t>Turbulence</a:t>
            </a:r>
            <a:r>
              <a:rPr lang="en-US" sz="2400" dirty="0"/>
              <a:t>:</a:t>
            </a:r>
          </a:p>
          <a:p>
            <a:r>
              <a:rPr lang="en-US" sz="2400" dirty="0"/>
              <a:t>     Particles accelerated if trapped in contracting magnetic islands</a:t>
            </a:r>
          </a:p>
          <a:p>
            <a:r>
              <a:rPr lang="en-US" sz="2400" dirty="0"/>
              <a:t>     solar flares – Drake et al. or shocks -- </a:t>
            </a:r>
            <a:r>
              <a:rPr lang="en-US" sz="2400" dirty="0" err="1"/>
              <a:t>Zank</a:t>
            </a:r>
            <a:r>
              <a:rPr lang="en-US" sz="2400" dirty="0"/>
              <a:t> et al. </a:t>
            </a:r>
          </a:p>
          <a:p>
            <a:endParaRPr lang="en-US" sz="2400" dirty="0"/>
          </a:p>
          <a:p>
            <a:r>
              <a:rPr lang="en-US" sz="2400" dirty="0"/>
              <a:t>     Particles accelerated by reconnection E fields in coalescing islands</a:t>
            </a:r>
          </a:p>
          <a:p>
            <a:r>
              <a:rPr lang="en-US" sz="2400" dirty="0"/>
              <a:t>     </a:t>
            </a:r>
            <a:r>
              <a:rPr lang="en-US" sz="2400" dirty="0" err="1"/>
              <a:t>Zank</a:t>
            </a:r>
            <a:r>
              <a:rPr lang="en-US" sz="2400" dirty="0"/>
              <a:t> et al. for shocks;  Can alter spectrum</a:t>
            </a:r>
          </a:p>
          <a:p>
            <a:endParaRPr lang="en-US" sz="2400" dirty="0"/>
          </a:p>
          <a:p>
            <a:r>
              <a:rPr lang="en-US" sz="2400" dirty="0"/>
              <a:t>     Downstream turbulence:    </a:t>
            </a:r>
            <a:r>
              <a:rPr lang="en-US" sz="2400" dirty="0" err="1"/>
              <a:t>Giacalone</a:t>
            </a:r>
            <a:r>
              <a:rPr lang="en-US" sz="2400" dirty="0"/>
              <a:t> &amp; </a:t>
            </a:r>
            <a:r>
              <a:rPr lang="en-US" sz="2400" dirty="0" err="1"/>
              <a:t>Jokipii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8282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E4CA01-1026-D34E-907C-DE50159F1B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40" t="-847"/>
          <a:stretch/>
        </p:blipFill>
        <p:spPr>
          <a:xfrm>
            <a:off x="6286500" y="0"/>
            <a:ext cx="4260850" cy="6800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C078ED-9ACA-B140-82B4-3F0B0DC5B080}"/>
              </a:ext>
            </a:extLst>
          </p:cNvPr>
          <p:cNvSpPr txBox="1"/>
          <p:nvPr/>
        </p:nvSpPr>
        <p:spPr>
          <a:xfrm>
            <a:off x="6172205" y="4285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AC296F-E84A-F049-B347-4AF7CEA30958}"/>
              </a:ext>
            </a:extLst>
          </p:cNvPr>
          <p:cNvSpPr txBox="1"/>
          <p:nvPr/>
        </p:nvSpPr>
        <p:spPr>
          <a:xfrm>
            <a:off x="6086481" y="6029323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0C1E0-4AAD-A046-9279-9164B6AAE15D}"/>
              </a:ext>
            </a:extLst>
          </p:cNvPr>
          <p:cNvSpPr txBox="1"/>
          <p:nvPr/>
        </p:nvSpPr>
        <p:spPr>
          <a:xfrm>
            <a:off x="6116702" y="302895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5C9CDA-6677-9D4A-BF36-DE2764EE75FA}"/>
              </a:ext>
            </a:extLst>
          </p:cNvPr>
          <p:cNvSpPr txBox="1"/>
          <p:nvPr/>
        </p:nvSpPr>
        <p:spPr>
          <a:xfrm>
            <a:off x="5594038" y="2398015"/>
            <a:ext cx="492443" cy="163121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dirty="0"/>
              <a:t>(</a:t>
            </a:r>
            <a:r>
              <a:rPr lang="en-US" sz="2000" dirty="0"/>
              <a:t>m</a:t>
            </a:r>
            <a:r>
              <a:rPr lang="en-US" sz="2000" baseline="30000" dirty="0"/>
              <a:t>2</a:t>
            </a:r>
            <a:r>
              <a:rPr lang="en-US" sz="2000" dirty="0"/>
              <a:t> s </a:t>
            </a:r>
            <a:r>
              <a:rPr lang="en-US" sz="2000" dirty="0" err="1"/>
              <a:t>sr</a:t>
            </a:r>
            <a:r>
              <a:rPr lang="en-US" sz="2000" dirty="0"/>
              <a:t> MeV)</a:t>
            </a:r>
            <a:r>
              <a:rPr lang="en-US" sz="2000" baseline="30000" dirty="0"/>
              <a:t>-1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972F5A-A5AE-D045-AA19-4B7790F16C3C}"/>
              </a:ext>
            </a:extLst>
          </p:cNvPr>
          <p:cNvSpPr txBox="1"/>
          <p:nvPr/>
        </p:nvSpPr>
        <p:spPr>
          <a:xfrm>
            <a:off x="542925" y="412190"/>
            <a:ext cx="4921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Voyager 1 local Cosmic Rays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0F7263-AD19-A94E-8683-081597A01C7D}"/>
              </a:ext>
            </a:extLst>
          </p:cNvPr>
          <p:cNvSpPr txBox="1"/>
          <p:nvPr/>
        </p:nvSpPr>
        <p:spPr>
          <a:xfrm>
            <a:off x="657225" y="1314450"/>
            <a:ext cx="2231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Cummings et al.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AAA935-9578-D64E-8038-6EDFF2C4C531}"/>
              </a:ext>
            </a:extLst>
          </p:cNvPr>
          <p:cNvSpPr txBox="1"/>
          <p:nvPr/>
        </p:nvSpPr>
        <p:spPr>
          <a:xfrm>
            <a:off x="771525" y="2143125"/>
            <a:ext cx="384669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Less than inferred from cloud</a:t>
            </a:r>
          </a:p>
          <a:p>
            <a:r>
              <a:rPr lang="en-US" sz="2400"/>
              <a:t>Ionization rates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Steep electrons mean</a:t>
            </a:r>
          </a:p>
          <a:p>
            <a:r>
              <a:rPr lang="en-US" sz="2400" dirty="0"/>
              <a:t>reacceleration makes </a:t>
            </a:r>
          </a:p>
          <a:p>
            <a:r>
              <a:rPr lang="en-US" sz="2400" dirty="0"/>
              <a:t>a big difference.</a:t>
            </a:r>
          </a:p>
          <a:p>
            <a:endParaRPr lang="en-US" sz="2400" dirty="0"/>
          </a:p>
          <a:p>
            <a:r>
              <a:rPr lang="en-US" sz="2400" dirty="0"/>
              <a:t>Flat protons at 0.1 GeV</a:t>
            </a:r>
          </a:p>
        </p:txBody>
      </p:sp>
    </p:spTree>
    <p:extLst>
      <p:ext uri="{BB962C8B-B14F-4D97-AF65-F5344CB8AC3E}">
        <p14:creationId xmlns:p14="http://schemas.microsoft.com/office/powerpoint/2010/main" val="3479849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350CFB2-3694-A353-3420-447080F4A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511" y="791829"/>
            <a:ext cx="6805851" cy="50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7F3188-4D0B-07CF-1745-A55528FFA0A3}"/>
              </a:ext>
            </a:extLst>
          </p:cNvPr>
          <p:cNvSpPr txBox="1"/>
          <p:nvPr/>
        </p:nvSpPr>
        <p:spPr>
          <a:xfrm>
            <a:off x="667339" y="791829"/>
            <a:ext cx="4405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Most of the radio</a:t>
            </a:r>
          </a:p>
          <a:p>
            <a:r>
              <a:rPr lang="en-US" sz="3200" b="1" dirty="0"/>
              <a:t>from bright Hα filaments</a:t>
            </a:r>
          </a:p>
          <a:p>
            <a:r>
              <a:rPr lang="en-US" sz="3200" b="1" dirty="0"/>
              <a:t>is thermal free-free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2551A4-EAFA-B257-0CE4-03DD847A6CA6}"/>
              </a:ext>
            </a:extLst>
          </p:cNvPr>
          <p:cNvSpPr txBox="1"/>
          <p:nvPr/>
        </p:nvSpPr>
        <p:spPr>
          <a:xfrm>
            <a:off x="678922" y="2668451"/>
            <a:ext cx="345889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Urosevic</a:t>
            </a:r>
            <a:r>
              <a:rPr lang="en-US" sz="2400" b="1" dirty="0"/>
              <a:t> et al. 2026</a:t>
            </a:r>
          </a:p>
          <a:p>
            <a:endParaRPr lang="en-US" sz="2400" dirty="0"/>
          </a:p>
          <a:p>
            <a:r>
              <a:rPr lang="en-US" sz="2400" dirty="0"/>
              <a:t>Spectral index and ratio to</a:t>
            </a:r>
          </a:p>
          <a:p>
            <a:r>
              <a:rPr lang="en-US" sz="2400" dirty="0"/>
              <a:t>Hα both indicate thermal</a:t>
            </a:r>
          </a:p>
          <a:p>
            <a:r>
              <a:rPr lang="en-US" sz="2400" dirty="0"/>
              <a:t>emission</a:t>
            </a:r>
          </a:p>
        </p:txBody>
      </p:sp>
    </p:spTree>
    <p:extLst>
      <p:ext uri="{BB962C8B-B14F-4D97-AF65-F5344CB8AC3E}">
        <p14:creationId xmlns:p14="http://schemas.microsoft.com/office/powerpoint/2010/main" val="263747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B9D55C-3952-ED2F-2CB9-1A45A71AB18B}"/>
              </a:ext>
            </a:extLst>
          </p:cNvPr>
          <p:cNvSpPr txBox="1"/>
          <p:nvPr/>
        </p:nvSpPr>
        <p:spPr>
          <a:xfrm>
            <a:off x="3403600" y="622300"/>
            <a:ext cx="47860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How much is non-thermal?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15C49-A764-9D5B-CBB3-283588D960C9}"/>
              </a:ext>
            </a:extLst>
          </p:cNvPr>
          <p:cNvSpPr txBox="1"/>
          <p:nvPr/>
        </p:nvSpPr>
        <p:spPr>
          <a:xfrm>
            <a:off x="1206500" y="1600200"/>
            <a:ext cx="894821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All of the gamma-rays</a:t>
            </a:r>
          </a:p>
          <a:p>
            <a:endParaRPr lang="en-US" sz="2400" dirty="0"/>
          </a:p>
          <a:p>
            <a:r>
              <a:rPr lang="en-US" sz="2400" b="1" dirty="0"/>
              <a:t>Not much of radio in bright filaments</a:t>
            </a:r>
            <a:r>
              <a:rPr lang="en-US" sz="2400" dirty="0"/>
              <a:t>:  Bremsstrahlung from 10</a:t>
            </a:r>
            <a:r>
              <a:rPr lang="en-US" sz="2400" baseline="30000" dirty="0"/>
              <a:t>4</a:t>
            </a:r>
            <a:r>
              <a:rPr lang="en-US" sz="2400" dirty="0"/>
              <a:t> K gas</a:t>
            </a:r>
          </a:p>
          <a:p>
            <a:endParaRPr lang="en-US" sz="2400" dirty="0"/>
          </a:p>
          <a:p>
            <a:r>
              <a:rPr lang="en-US" sz="2400" dirty="0"/>
              <a:t>Proportional to Hα from recombination:   n</a:t>
            </a:r>
            <a:r>
              <a:rPr lang="en-US" sz="2400" baseline="-25000" dirty="0"/>
              <a:t>e</a:t>
            </a:r>
            <a:r>
              <a:rPr lang="en-US" sz="2400" dirty="0"/>
              <a:t> </a:t>
            </a:r>
            <a:r>
              <a:rPr lang="en-US" sz="2400" dirty="0" err="1"/>
              <a:t>n</a:t>
            </a:r>
            <a:r>
              <a:rPr lang="en-US" sz="2400" baseline="-25000" dirty="0" err="1"/>
              <a:t>H</a:t>
            </a:r>
            <a:r>
              <a:rPr lang="en-US" sz="2400" baseline="-25000" dirty="0"/>
              <a:t>+</a:t>
            </a:r>
          </a:p>
          <a:p>
            <a:endParaRPr lang="en-US" sz="2400" dirty="0"/>
          </a:p>
          <a:p>
            <a:r>
              <a:rPr lang="en-US" sz="2400" dirty="0" err="1"/>
              <a:t>Urosevic</a:t>
            </a:r>
            <a:r>
              <a:rPr lang="en-US" sz="2400" dirty="0"/>
              <a:t> et al.</a:t>
            </a:r>
          </a:p>
          <a:p>
            <a:endParaRPr lang="en-US" sz="2400" dirty="0"/>
          </a:p>
          <a:p>
            <a:r>
              <a:rPr lang="en-US" sz="2400" dirty="0"/>
              <a:t>Different spectral indices:  affected by reacceleration?</a:t>
            </a:r>
          </a:p>
        </p:txBody>
      </p:sp>
    </p:spTree>
    <p:extLst>
      <p:ext uri="{BB962C8B-B14F-4D97-AF65-F5344CB8AC3E}">
        <p14:creationId xmlns:p14="http://schemas.microsoft.com/office/powerpoint/2010/main" val="763510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4DDAFFD-E264-E847-7867-6373C8C6C4A2}"/>
              </a:ext>
            </a:extLst>
          </p:cNvPr>
          <p:cNvSpPr txBox="1"/>
          <p:nvPr/>
        </p:nvSpPr>
        <p:spPr>
          <a:xfrm>
            <a:off x="4381500" y="749300"/>
            <a:ext cx="20125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122B9F-DD5A-A78C-2EDE-62A358AD891A}"/>
              </a:ext>
            </a:extLst>
          </p:cNvPr>
          <p:cNvSpPr txBox="1"/>
          <p:nvPr/>
        </p:nvSpPr>
        <p:spPr>
          <a:xfrm>
            <a:off x="1536700" y="1866900"/>
            <a:ext cx="840941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Radio and gamma-ray emission from radiative shocks is consistent</a:t>
            </a:r>
          </a:p>
          <a:p>
            <a:r>
              <a:rPr lang="en-US" sz="2400" dirty="0"/>
              <a:t>with van der </a:t>
            </a:r>
            <a:r>
              <a:rPr lang="en-US" sz="2400" dirty="0" err="1"/>
              <a:t>Laan</a:t>
            </a:r>
            <a:r>
              <a:rPr lang="en-US" sz="2400" dirty="0"/>
              <a:t> compression or reacceleration of ambient CRs</a:t>
            </a:r>
          </a:p>
          <a:p>
            <a:r>
              <a:rPr lang="en-US" sz="2400" dirty="0"/>
              <a:t>and compression of B field and gas.</a:t>
            </a:r>
          </a:p>
          <a:p>
            <a:endParaRPr lang="en-US" sz="2400" dirty="0"/>
          </a:p>
          <a:p>
            <a:r>
              <a:rPr lang="en-US" sz="2400" dirty="0"/>
              <a:t>Error bars are substantial;  need better spatial resolution for radio</a:t>
            </a:r>
          </a:p>
          <a:p>
            <a:r>
              <a:rPr lang="en-US" sz="2400" dirty="0"/>
              <a:t>and gamma-rays.</a:t>
            </a:r>
          </a:p>
          <a:p>
            <a:endParaRPr lang="en-US" sz="2400" dirty="0"/>
          </a:p>
          <a:p>
            <a:r>
              <a:rPr lang="en-US" sz="2400" dirty="0"/>
              <a:t>Consistent with low DSA acceleration efficiency for slow shocks.</a:t>
            </a:r>
          </a:p>
        </p:txBody>
      </p:sp>
    </p:spTree>
    <p:extLst>
      <p:ext uri="{BB962C8B-B14F-4D97-AF65-F5344CB8AC3E}">
        <p14:creationId xmlns:p14="http://schemas.microsoft.com/office/powerpoint/2010/main" val="2177295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2040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FBDC6B4-474C-885C-75D6-3F87DA48E539}"/>
              </a:ext>
            </a:extLst>
          </p:cNvPr>
          <p:cNvSpPr txBox="1"/>
          <p:nvPr/>
        </p:nvSpPr>
        <p:spPr>
          <a:xfrm>
            <a:off x="4356100" y="2324100"/>
            <a:ext cx="25548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Turbulence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0208F9-77A7-53E5-FC15-31C10D3CC69F}"/>
              </a:ext>
            </a:extLst>
          </p:cNvPr>
          <p:cNvSpPr txBox="1"/>
          <p:nvPr/>
        </p:nvSpPr>
        <p:spPr>
          <a:xfrm>
            <a:off x="1333500" y="3225800"/>
            <a:ext cx="905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Important for SN feedback on ISM and perhaps particle acceleration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90371B-BD5F-FAE3-BE96-8F629FDD4F69}"/>
              </a:ext>
            </a:extLst>
          </p:cNvPr>
          <p:cNvSpPr txBox="1"/>
          <p:nvPr/>
        </p:nvSpPr>
        <p:spPr>
          <a:xfrm>
            <a:off x="4864100" y="1181100"/>
            <a:ext cx="1476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Encore!</a:t>
            </a:r>
          </a:p>
        </p:txBody>
      </p:sp>
    </p:spTree>
    <p:extLst>
      <p:ext uri="{BB962C8B-B14F-4D97-AF65-F5344CB8AC3E}">
        <p14:creationId xmlns:p14="http://schemas.microsoft.com/office/powerpoint/2010/main" val="4191845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6C876-E778-F63F-B620-47D6DB1F3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AD37DE-E895-C1FF-1AF1-2F2D4DF6D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109" y="1520442"/>
            <a:ext cx="9003989" cy="42950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27F2B5-CF00-E131-57D3-374310F8EB78}"/>
              </a:ext>
            </a:extLst>
          </p:cNvPr>
          <p:cNvSpPr txBox="1"/>
          <p:nvPr/>
        </p:nvSpPr>
        <p:spPr>
          <a:xfrm>
            <a:off x="3561347" y="469231"/>
            <a:ext cx="442961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Hubble Heritage Mosaics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9BDB87-4B21-2EE8-9821-D517B7EFDDC1}"/>
              </a:ext>
            </a:extLst>
          </p:cNvPr>
          <p:cNvSpPr txBox="1"/>
          <p:nvPr/>
        </p:nvSpPr>
        <p:spPr>
          <a:xfrm>
            <a:off x="2558179" y="1070799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Hα + [N II]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3E82F8-0CF2-9CFA-F31F-BE79EAA633D0}"/>
              </a:ext>
            </a:extLst>
          </p:cNvPr>
          <p:cNvSpPr txBox="1"/>
          <p:nvPr/>
        </p:nvSpPr>
        <p:spPr>
          <a:xfrm>
            <a:off x="7688183" y="1046743"/>
            <a:ext cx="8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[O III]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3EFE2-3627-2C1F-6328-BD7C166E09D4}"/>
              </a:ext>
            </a:extLst>
          </p:cNvPr>
          <p:cNvSpPr txBox="1"/>
          <p:nvPr/>
        </p:nvSpPr>
        <p:spPr>
          <a:xfrm>
            <a:off x="817418" y="5875090"/>
            <a:ext cx="10825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Evolves from smooth rippled sheet at 50,000 K to spidery, clumpy threads at 10,000 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08223-3D1C-8C53-26C2-9BA8502FE061}"/>
              </a:ext>
            </a:extLst>
          </p:cNvPr>
          <p:cNvSpPr txBox="1"/>
          <p:nvPr/>
        </p:nvSpPr>
        <p:spPr>
          <a:xfrm>
            <a:off x="301892" y="2336800"/>
            <a:ext cx="1335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/>
              <a:t>Binospec</a:t>
            </a:r>
            <a:endParaRPr lang="en-US" sz="2400" b="1" dirty="0"/>
          </a:p>
          <a:p>
            <a:r>
              <a:rPr lang="en-US" sz="2400" b="1" dirty="0"/>
              <a:t>Spectra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DB00921-D833-C68A-8EFD-CBC7D57B0AC0}"/>
              </a:ext>
            </a:extLst>
          </p:cNvPr>
          <p:cNvCxnSpPr>
            <a:cxnSpLocks/>
          </p:cNvCxnSpPr>
          <p:nvPr/>
        </p:nvCxnSpPr>
        <p:spPr>
          <a:xfrm flipV="1">
            <a:off x="1704109" y="2168098"/>
            <a:ext cx="1425495" cy="40686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18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0B3B91-8BA4-A141-A794-E8C1D4C6A2E5}"/>
              </a:ext>
            </a:extLst>
          </p:cNvPr>
          <p:cNvSpPr txBox="1"/>
          <p:nvPr/>
        </p:nvSpPr>
        <p:spPr>
          <a:xfrm>
            <a:off x="4319337" y="625642"/>
            <a:ext cx="1768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Structure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58AAF0-6E58-6E4F-A53C-63C4221CB738}"/>
              </a:ext>
            </a:extLst>
          </p:cNvPr>
          <p:cNvSpPr txBox="1"/>
          <p:nvPr/>
        </p:nvSpPr>
        <p:spPr>
          <a:xfrm>
            <a:off x="1467853" y="1732547"/>
            <a:ext cx="868218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Front is  “sinusoidal” in [O III]:  wavelengths 1” to 100”</a:t>
            </a:r>
          </a:p>
          <a:p>
            <a:endParaRPr lang="en-US" sz="2400" dirty="0"/>
          </a:p>
          <a:p>
            <a:r>
              <a:rPr lang="en-US" sz="2400" dirty="0"/>
              <a:t>Amplitude/wavelength ~ 0.1</a:t>
            </a:r>
          </a:p>
          <a:p>
            <a:endParaRPr lang="en-US" sz="2400" dirty="0"/>
          </a:p>
          <a:p>
            <a:r>
              <a:rPr lang="en-US" sz="2400" dirty="0"/>
              <a:t>Hα lags [O III] by ~ 2-3”</a:t>
            </a:r>
          </a:p>
          <a:p>
            <a:endParaRPr lang="en-US" sz="2400" dirty="0"/>
          </a:p>
          <a:p>
            <a:r>
              <a:rPr lang="en-US" sz="2400" dirty="0"/>
              <a:t>Hα proper motions poorly correlated with [O III], generally smaller</a:t>
            </a:r>
          </a:p>
          <a:p>
            <a:endParaRPr lang="en-US" sz="2400" dirty="0"/>
          </a:p>
          <a:p>
            <a:r>
              <a:rPr lang="en-US" sz="2400" dirty="0"/>
              <a:t>Hα is a spidery version of [O III] with many features added or missing</a:t>
            </a:r>
          </a:p>
          <a:p>
            <a:endParaRPr lang="en-US" sz="2400" dirty="0"/>
          </a:p>
          <a:p>
            <a:r>
              <a:rPr lang="en-US" sz="2400" dirty="0"/>
              <a:t>[O II] is intermediate</a:t>
            </a:r>
          </a:p>
        </p:txBody>
      </p:sp>
    </p:spTree>
    <p:extLst>
      <p:ext uri="{BB962C8B-B14F-4D97-AF65-F5344CB8AC3E}">
        <p14:creationId xmlns:p14="http://schemas.microsoft.com/office/powerpoint/2010/main" val="1981336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9C301A-5633-784C-9565-60CE8A93F785}"/>
              </a:ext>
            </a:extLst>
          </p:cNvPr>
          <p:cNvSpPr txBox="1"/>
          <p:nvPr/>
        </p:nvSpPr>
        <p:spPr>
          <a:xfrm>
            <a:off x="4199021" y="649705"/>
            <a:ext cx="3245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What’s Going 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2EF4F0-A4C8-3049-9010-BF02998AF506}"/>
              </a:ext>
            </a:extLst>
          </p:cNvPr>
          <p:cNvSpPr txBox="1"/>
          <p:nvPr/>
        </p:nvSpPr>
        <p:spPr>
          <a:xfrm>
            <a:off x="1227221" y="1672389"/>
            <a:ext cx="914853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Evolves</a:t>
            </a:r>
            <a:r>
              <a:rPr lang="en-US" sz="2400" dirty="0"/>
              <a:t> from smooth rippled sheet in O III (10</a:t>
            </a:r>
            <a:r>
              <a:rPr lang="en-US" sz="2400" baseline="30000" dirty="0"/>
              <a:t>5</a:t>
            </a:r>
            <a:r>
              <a:rPr lang="en-US" sz="2400" dirty="0"/>
              <a:t> K) to irregular knots and </a:t>
            </a:r>
          </a:p>
          <a:p>
            <a:r>
              <a:rPr lang="en-US" sz="2400" dirty="0"/>
              <a:t>filaments in Hα (10</a:t>
            </a:r>
            <a:r>
              <a:rPr lang="en-US" sz="2400" baseline="30000" dirty="0"/>
              <a:t>4</a:t>
            </a:r>
            <a:r>
              <a:rPr lang="en-US" sz="2400" dirty="0"/>
              <a:t> K);  Hα structures are smaller than expected.</a:t>
            </a:r>
          </a:p>
          <a:p>
            <a:endParaRPr lang="en-US" sz="2400" dirty="0"/>
          </a:p>
          <a:p>
            <a:r>
              <a:rPr lang="en-US" sz="2400" dirty="0"/>
              <a:t>   -  Thermal Instability (</a:t>
            </a:r>
            <a:r>
              <a:rPr lang="en-US" sz="2400" dirty="0" err="1"/>
              <a:t>t</a:t>
            </a:r>
            <a:r>
              <a:rPr lang="en-US" sz="2400" baseline="-25000" dirty="0" err="1"/>
              <a:t>COOL</a:t>
            </a:r>
            <a:r>
              <a:rPr lang="en-US" sz="2400" dirty="0"/>
              <a:t> &lt; </a:t>
            </a:r>
            <a:r>
              <a:rPr lang="en-US" sz="2400" dirty="0" err="1"/>
              <a:t>t</a:t>
            </a:r>
            <a:r>
              <a:rPr lang="en-US" sz="2400" baseline="-25000" dirty="0" err="1"/>
              <a:t>CROSS</a:t>
            </a:r>
            <a:r>
              <a:rPr lang="en-US" sz="2400" dirty="0"/>
              <a:t>)</a:t>
            </a:r>
          </a:p>
          <a:p>
            <a:r>
              <a:rPr lang="en-US" sz="2400" dirty="0"/>
              <a:t>  </a:t>
            </a:r>
          </a:p>
          <a:p>
            <a:r>
              <a:rPr lang="en-US" sz="2400" dirty="0"/>
              <a:t>   -  Thin shell (</a:t>
            </a:r>
            <a:r>
              <a:rPr lang="en-US" sz="2400" dirty="0" err="1"/>
              <a:t>Vishniac</a:t>
            </a:r>
            <a:r>
              <a:rPr lang="en-US" sz="2400" dirty="0"/>
              <a:t>) instability (P and ram pressure misaligned)</a:t>
            </a:r>
          </a:p>
          <a:p>
            <a:endParaRPr lang="en-US" sz="2400" dirty="0"/>
          </a:p>
          <a:p>
            <a:r>
              <a:rPr lang="en-US" sz="2400" dirty="0"/>
              <a:t>   -  B fluctuations (if magnetic pressure dominates)</a:t>
            </a:r>
          </a:p>
          <a:p>
            <a:endParaRPr lang="en-US" sz="2400" dirty="0"/>
          </a:p>
          <a:p>
            <a:r>
              <a:rPr lang="en-US" sz="2400" dirty="0"/>
              <a:t>   -  Density fluctuations (V</a:t>
            </a:r>
            <a:r>
              <a:rPr lang="en-US" sz="2400" baseline="-25000" dirty="0"/>
              <a:t>SHOCK</a:t>
            </a:r>
            <a:r>
              <a:rPr lang="en-US" sz="2400" dirty="0"/>
              <a:t> variations and Vorticity)</a:t>
            </a:r>
          </a:p>
        </p:txBody>
      </p:sp>
    </p:spTree>
    <p:extLst>
      <p:ext uri="{BB962C8B-B14F-4D97-AF65-F5344CB8AC3E}">
        <p14:creationId xmlns:p14="http://schemas.microsoft.com/office/powerpoint/2010/main" val="2342121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5348CA-A0CE-8B4D-A9DE-80BD19F4AD33}"/>
              </a:ext>
            </a:extLst>
          </p:cNvPr>
          <p:cNvSpPr txBox="1"/>
          <p:nvPr/>
        </p:nvSpPr>
        <p:spPr>
          <a:xfrm>
            <a:off x="1684422" y="481258"/>
            <a:ext cx="16275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Vorticity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13A297-9CE3-6D42-94E7-CF86FCF3FA58}"/>
              </a:ext>
            </a:extLst>
          </p:cNvPr>
          <p:cNvSpPr txBox="1"/>
          <p:nvPr/>
        </p:nvSpPr>
        <p:spPr>
          <a:xfrm>
            <a:off x="818147" y="1239253"/>
            <a:ext cx="4881465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Line-of-sight Velocity Centroid</a:t>
            </a:r>
          </a:p>
          <a:p>
            <a:endParaRPr lang="en-US" sz="2400" dirty="0"/>
          </a:p>
          <a:p>
            <a:r>
              <a:rPr lang="en-US" sz="2400" dirty="0"/>
              <a:t>Gradients ⟂ and ∥ mean flow</a:t>
            </a:r>
          </a:p>
          <a:p>
            <a:endParaRPr lang="en-US" sz="2400" dirty="0"/>
          </a:p>
          <a:p>
            <a:r>
              <a:rPr lang="en-US" sz="2400" b="1" dirty="0"/>
              <a:t>ASSUME</a:t>
            </a:r>
            <a:r>
              <a:rPr lang="en-US" sz="2400" dirty="0"/>
              <a:t> it is roughly an edge-on</a:t>
            </a:r>
          </a:p>
          <a:p>
            <a:r>
              <a:rPr lang="en-US" sz="2400" dirty="0"/>
              <a:t>sheet and that our LOS and LOS</a:t>
            </a:r>
          </a:p>
          <a:p>
            <a:r>
              <a:rPr lang="en-US" sz="2400" dirty="0"/>
              <a:t>from south give same distribution</a:t>
            </a:r>
          </a:p>
          <a:p>
            <a:endParaRPr lang="en-US" sz="2400" dirty="0"/>
          </a:p>
          <a:p>
            <a:r>
              <a:rPr lang="en-US" sz="2400" b="1" dirty="0"/>
              <a:t>ASSUME</a:t>
            </a:r>
            <a:r>
              <a:rPr lang="en-US" sz="2400" dirty="0"/>
              <a:t> uncorrelated: (see Spangler)</a:t>
            </a:r>
          </a:p>
          <a:p>
            <a:r>
              <a:rPr lang="en-US" sz="2400" dirty="0"/>
              <a:t>    (</a:t>
            </a:r>
            <a:r>
              <a:rPr lang="en-US" sz="2400" dirty="0" err="1"/>
              <a:t>dV</a:t>
            </a:r>
            <a:r>
              <a:rPr lang="en-US" sz="2400" baseline="-25000" dirty="0" err="1"/>
              <a:t>x</a:t>
            </a:r>
            <a:r>
              <a:rPr lang="en-US" sz="2400" dirty="0"/>
              <a:t>/</a:t>
            </a:r>
            <a:r>
              <a:rPr lang="en-US" sz="2400" dirty="0" err="1"/>
              <a:t>dy</a:t>
            </a:r>
            <a:r>
              <a:rPr lang="en-US" sz="2400" dirty="0"/>
              <a:t> – </a:t>
            </a:r>
            <a:r>
              <a:rPr lang="en-US" sz="2400" dirty="0" err="1"/>
              <a:t>dV</a:t>
            </a:r>
            <a:r>
              <a:rPr lang="en-US" sz="2400" baseline="-25000" dirty="0" err="1"/>
              <a:t>y</a:t>
            </a:r>
            <a:r>
              <a:rPr lang="en-US" sz="2400" dirty="0"/>
              <a:t>/dx)=√2 </a:t>
            </a:r>
            <a:r>
              <a:rPr lang="en-US" sz="2400" dirty="0" err="1"/>
              <a:t>dV</a:t>
            </a:r>
            <a:r>
              <a:rPr lang="en-US" sz="2400" baseline="-25000" dirty="0" err="1"/>
              <a:t>x</a:t>
            </a:r>
            <a:r>
              <a:rPr lang="en-US" sz="2400" dirty="0"/>
              <a:t>/</a:t>
            </a:r>
            <a:r>
              <a:rPr lang="en-US" sz="2400" dirty="0" err="1"/>
              <a:t>dy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Scale=1”-1.5”</a:t>
            </a:r>
          </a:p>
          <a:p>
            <a:r>
              <a:rPr lang="en-US" sz="2400" dirty="0"/>
              <a:t>Turnover time &gt; 1000 </a:t>
            </a:r>
            <a:r>
              <a:rPr lang="en-US" sz="2400" dirty="0" err="1"/>
              <a:t>yrs</a:t>
            </a:r>
            <a:r>
              <a:rPr lang="en-US" sz="2400" dirty="0"/>
              <a:t>   ~   </a:t>
            </a:r>
            <a:r>
              <a:rPr lang="en-US" sz="2400" dirty="0" err="1"/>
              <a:t>t</a:t>
            </a:r>
            <a:r>
              <a:rPr lang="en-US" sz="2400" baseline="-25000" dirty="0" err="1"/>
              <a:t>COOL</a:t>
            </a:r>
            <a:endParaRPr lang="en-US" sz="2400" baseline="-25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093C65-44D6-1B4A-9F90-7485161FD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821" y="216568"/>
            <a:ext cx="5666873" cy="63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79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11053" y="445169"/>
            <a:ext cx="1552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Overall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8011" y="1515975"/>
            <a:ext cx="723614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Turbulent Heating rate   ~   0.2 x Photoionization Heating</a:t>
            </a:r>
          </a:p>
          <a:p>
            <a:r>
              <a:rPr lang="en-US" sz="2400" dirty="0"/>
              <a:t>        [VERY APPROXIMATE]  [Entering dissipation phase?]</a:t>
            </a:r>
          </a:p>
          <a:p>
            <a:endParaRPr lang="en-US" sz="2400" dirty="0"/>
          </a:p>
          <a:p>
            <a:r>
              <a:rPr lang="en-US" sz="2400" dirty="0"/>
              <a:t>Turbulent Energy Content   ~  Thermal Energy Content</a:t>
            </a:r>
          </a:p>
          <a:p>
            <a:r>
              <a:rPr lang="en-US" sz="2400" dirty="0"/>
              <a:t>       [IN PHOTOIONIZATION ZONE]</a:t>
            </a:r>
          </a:p>
          <a:p>
            <a:endParaRPr lang="en-US" sz="2400" dirty="0"/>
          </a:p>
          <a:p>
            <a:r>
              <a:rPr lang="en-US" sz="2400" dirty="0"/>
              <a:t>Mechanism?</a:t>
            </a:r>
          </a:p>
          <a:p>
            <a:r>
              <a:rPr lang="en-US" sz="2400" dirty="0"/>
              <a:t>       Pre-shock density structure and magnetic pressure</a:t>
            </a:r>
          </a:p>
          <a:p>
            <a:endParaRPr lang="en-US" sz="2400" dirty="0"/>
          </a:p>
          <a:p>
            <a:r>
              <a:rPr lang="en-US" sz="2400" dirty="0"/>
              <a:t>Magnetic Amplification and Particle Acceleration</a:t>
            </a:r>
          </a:p>
          <a:p>
            <a:r>
              <a:rPr lang="en-US" sz="2400" dirty="0"/>
              <a:t>      [</a:t>
            </a:r>
            <a:r>
              <a:rPr lang="en-US" sz="2400"/>
              <a:t>NEEDS MORE RADIO OBSERVATIONS]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68336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418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834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3576</TotalTime>
  <Words>1031</Words>
  <Application>Microsoft Macintosh PowerPoint</Application>
  <PresentationFormat>Widescreen</PresentationFormat>
  <Paragraphs>218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Raymond, John</cp:lastModifiedBy>
  <cp:revision>136</cp:revision>
  <dcterms:created xsi:type="dcterms:W3CDTF">2018-04-07T16:55:57Z</dcterms:created>
  <dcterms:modified xsi:type="dcterms:W3CDTF">2026-10-05T18:38:25Z</dcterms:modified>
</cp:coreProperties>
</file>