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12.xml" ContentType="application/vnd.openxmlformats-officedocument.theme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media/image43.emf" ContentType="image/x-emf"/>
  <Override PartName="/ppt/media/image40.emf" ContentType="image/x-emf"/>
  <Override PartName="/ppt/media/image26.emf" ContentType="image/x-emf"/>
  <Override PartName="/ppt/media/image19.emf" ContentType="image/x-emf"/>
  <Override PartName="/ppt/media/hdphoto1.wdp" ContentType="image/vnd.ms-photo"/>
  <Override PartName="/ppt/media/image27.emf" ContentType="image/x-emf"/>
  <Override PartName="/ppt/media/image11.emf" ContentType="image/x-emf"/>
  <Override PartName="/ppt/media/image13.emf" ContentType="image/x-emf"/>
  <Override PartName="/ppt/media/image14.emf" ContentType="image/x-emf"/>
  <Override PartName="/ppt/media/image17.svg" ContentType="image/svg"/>
  <Override PartName="/ppt/media/image18.emf" ContentType="image/x-emf"/>
  <Override PartName="/ppt/media/image20.emf" ContentType="image/x-emf"/>
  <Override PartName="/ppt/media/image24.emf" ContentType="image/x-emf"/>
  <Override PartName="/ppt/media/image41.emf" ContentType="image/x-emf"/>
  <Override PartName="/ppt/media/image23.emf" ContentType="image/x-emf"/>
  <Override PartName="/ppt/media/image28.emf" ContentType="image/x-emf"/>
  <Override PartName="/ppt/media/image39.emf" ContentType="image/x-emf"/>
  <Override PartName="/ppt/media/image51.emf" ContentType="image/x-emf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 defTabSz="914400">
              <a:lnSpc>
                <a:spcPct val="90000"/>
              </a:lnSpc>
            </a:pPr>
            <a:r>
              <a:rPr lang="en-JP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move the slide</a:t>
            </a:r>
            <a:endParaRPr lang="en-JP" sz="60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dt" idx="34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PlaceHolder 5"/>
          <p:cNvSpPr>
            <a:spLocks noGrp="1"/>
          </p:cNvSpPr>
          <p:nvPr>
            <p:ph type="ftr" idx="35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PlaceHolder 6"/>
          <p:cNvSpPr>
            <a:spLocks noGrp="1"/>
          </p:cNvSpPr>
          <p:nvPr>
            <p:ph type="sldNum" idx="36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21F261E0-71AB-4A43-A98B-D099E4263510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JP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C0FB95A-9906-4013-8B58-F791DA7D6493}" type="slidenum">
              <a:rPr lang="en-JP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914400">
              <a:lnSpc>
                <a:spcPct val="90000"/>
              </a:lnSpc>
              <a:buNone/>
              <a:defRPr lang="en-US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</a:pPr>
            <a:r>
              <a:rPr lang="en-US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JP" sz="60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JP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543F628-433C-48DD-90BB-B3305882B50C}" type="slidenum">
              <a:rPr lang="en-JP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en-JP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JP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JP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JP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JP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JP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JP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JP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JP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JP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JP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JP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JP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JP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JP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JP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JP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JP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JP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JP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JP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JP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JP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JP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3EB1125-1B89-4EA1-B9BF-DCA7937CD36A}" type="slidenum">
              <a:rPr lang="en-JP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 vert="eaVer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JP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JP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JP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JP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JP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21D0AF2-3D0A-4CFD-B39C-0F0BB044A941}" type="slidenum">
              <a:rPr lang="en-JP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JP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JP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JP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JP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JP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F5F4BE3-A76C-4CC7-B811-A4C5F2EC3916}" type="slidenum">
              <a:rPr lang="en-JP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JP" sz="60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lang="en-JP" sz="24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JP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A8BF1D1-8ECC-41B9-95A7-14B3B69999F9}" type="slidenum">
              <a:rPr lang="en-JP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JP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JP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JP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JP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JP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JP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JP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JP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JP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84E4C77-AC80-4552-9CFD-6323B07329D3}" type="slidenum">
              <a:rPr lang="en-JP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JP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JP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JP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JP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JP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JP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JP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JP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JP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JP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JP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4A0A79C-F186-42C4-9B7F-461418D6E989}" type="slidenum">
              <a:rPr lang="en-JP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JP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4399B6B-BF50-40A7-A640-8716658B7F69}" type="slidenum">
              <a:rPr lang="en-JP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JP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E9F0373-22CB-4777-9116-00B09F07B93E}" type="slidenum">
              <a:rPr lang="en-JP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JP" sz="32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JP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JP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JP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JP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JP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JP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667D2B9-3825-49CB-8A63-C6309AE8F66B}" type="slidenum">
              <a:rPr lang="en-JP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JP" sz="32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JP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JP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JP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JP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JP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JP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JP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JP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JP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57200"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JP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JP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914400"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JP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JP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371600"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JP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JP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828800"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JP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JP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0"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JP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JP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743200"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JP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JP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JP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JP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2E3DECA-82E4-443E-BFBA-9824F270D592}" type="slidenum">
              <a:rPr lang="en-JP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4.emf"/><Relationship Id="rId3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svg"/><Relationship Id="rId4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8.emf"/><Relationship Id="rId2" Type="http://schemas.openxmlformats.org/officeDocument/2006/relationships/image" Target="../media/image19.emf"/><Relationship Id="rId3" Type="http://schemas.openxmlformats.org/officeDocument/2006/relationships/image" Target="../media/image20.emf"/><Relationship Id="rId4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emf"/><Relationship Id="rId3" Type="http://schemas.openxmlformats.org/officeDocument/2006/relationships/image" Target="../media/image24.emf"/><Relationship Id="rId4" Type="http://schemas.openxmlformats.org/officeDocument/2006/relationships/image" Target="../media/image25.png"/><Relationship Id="rId5" Type="http://schemas.openxmlformats.org/officeDocument/2006/relationships/slideLayout" Target="../slideLayouts/slideLayout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6.emf"/><Relationship Id="rId2" Type="http://schemas.openxmlformats.org/officeDocument/2006/relationships/image" Target="../media/image27.emf"/><Relationship Id="rId3" Type="http://schemas.openxmlformats.org/officeDocument/2006/relationships/slideLayout" Target="../slideLayouts/slideLayout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8.emf"/><Relationship Id="rId2" Type="http://schemas.openxmlformats.org/officeDocument/2006/relationships/image" Target="../media/image29.jpeg"/><Relationship Id="rId3" Type="http://schemas.openxmlformats.org/officeDocument/2006/relationships/image" Target="../media/image30.png"/><Relationship Id="rId4" Type="http://schemas.openxmlformats.org/officeDocument/2006/relationships/slideLayout" Target="../slideLayouts/slideLayout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27.emf"/><Relationship Id="rId3" Type="http://schemas.openxmlformats.org/officeDocument/2006/relationships/slideLayout" Target="../slideLayouts/slideLayout4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image" Target="../media/image33.jpeg"/><Relationship Id="rId3" Type="http://schemas.openxmlformats.org/officeDocument/2006/relationships/image" Target="../media/image34.png"/><Relationship Id="rId4" Type="http://schemas.microsoft.com/office/2007/relationships/hdphoto" Target="../media/hdphoto1.wdp"/><Relationship Id="rId5" Type="http://schemas.openxmlformats.org/officeDocument/2006/relationships/slideLayout" Target="../slideLayouts/slideLayout4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slideLayout" Target="../slideLayouts/slideLayout4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9.emf"/><Relationship Id="rId2" Type="http://schemas.openxmlformats.org/officeDocument/2006/relationships/slideLayout" Target="../slideLayouts/slideLayout4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40.emf"/><Relationship Id="rId2" Type="http://schemas.openxmlformats.org/officeDocument/2006/relationships/image" Target="../media/image41.emf"/><Relationship Id="rId3" Type="http://schemas.openxmlformats.org/officeDocument/2006/relationships/image" Target="../media/image42.png"/><Relationship Id="rId4" Type="http://schemas.openxmlformats.org/officeDocument/2006/relationships/slideLayout" Target="../slideLayouts/slideLayout4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43.emf"/><Relationship Id="rId2" Type="http://schemas.openxmlformats.org/officeDocument/2006/relationships/image" Target="../media/image44.png"/><Relationship Id="rId3" Type="http://schemas.openxmlformats.org/officeDocument/2006/relationships/slideLayout" Target="../slideLayouts/slideLayout4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46.jpeg"/><Relationship Id="rId3" Type="http://schemas.openxmlformats.org/officeDocument/2006/relationships/slideLayout" Target="../slideLayouts/slideLayout4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47.jpeg"/><Relationship Id="rId2" Type="http://schemas.openxmlformats.org/officeDocument/2006/relationships/image" Target="../media/image48.jpeg"/><Relationship Id="rId3" Type="http://schemas.openxmlformats.org/officeDocument/2006/relationships/image" Target="../media/image49.jpeg"/><Relationship Id="rId4" Type="http://schemas.openxmlformats.org/officeDocument/2006/relationships/slideLayout" Target="../slideLayouts/slideLayout4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image" Target="../media/image51.emf"/><Relationship Id="rId3" Type="http://schemas.openxmlformats.org/officeDocument/2006/relationships/image" Target="../media/image52.png"/><Relationship Id="rId4" Type="http://schemas.openxmlformats.org/officeDocument/2006/relationships/slideLayout" Target="../slideLayouts/slideLayout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image" Target="../media/image54.png"/><Relationship Id="rId3" Type="http://schemas.openxmlformats.org/officeDocument/2006/relationships/slideLayout" Target="../slideLayouts/slideLayout4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6" Type="http://schemas.openxmlformats.org/officeDocument/2006/relationships/slideLayout" Target="../slideLayouts/slideLayout4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60.png"/><Relationship Id="rId2" Type="http://schemas.openxmlformats.org/officeDocument/2006/relationships/image" Target="../media/image61.png"/><Relationship Id="rId3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92520" y="635760"/>
            <a:ext cx="5311440" cy="1850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85000" lnSpcReduction="19999"/>
          </a:bodyPr>
          <a:p>
            <a:pPr indent="0" algn="ctr" defTabSz="914400">
              <a:lnSpc>
                <a:spcPct val="90000"/>
              </a:lnSpc>
              <a:buNone/>
            </a:pPr>
            <a:r>
              <a:rPr lang="en-JP" sz="42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Molecular outflows </a:t>
            </a:r>
            <a:br>
              <a:rPr sz="4200"/>
            </a:br>
            <a:r>
              <a:rPr lang="en-JP" sz="42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at high redshift probed by absorption lines</a:t>
            </a:r>
            <a:endParaRPr lang="en-JP" sz="42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subTitle"/>
          </p:nvPr>
        </p:nvSpPr>
        <p:spPr>
          <a:xfrm>
            <a:off x="184680" y="3121920"/>
            <a:ext cx="5137560" cy="3735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JP" sz="2400" b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Dragan Salak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Astronomical Institute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Tohoku University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JP" sz="2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Serbian Astronomical Conference</a:t>
            </a:r>
            <a:endParaRPr lang="en-US" sz="2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JP" sz="2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October 5-8, 2026</a:t>
            </a:r>
            <a:endParaRPr lang="en-US" sz="2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13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8" name="Picture 3" descr="A diagram of a gas wave&#10;&#10;Description automatically generated"/>
          <p:cNvSpPr/>
          <p:nvPr/>
        </p:nvSpPr>
        <p:spPr>
          <a:xfrm>
            <a:off x="5311800" y="0"/>
            <a:ext cx="6878520" cy="6857640"/>
          </a:xfrm>
          <a:custGeom>
            <a:avLst/>
            <a:gdLst>
              <a:gd name="textAreaLeft" fmla="*/ 0 w 6878520"/>
              <a:gd name="textAreaRight" fmla="*/ 6878880 w 6878520"/>
              <a:gd name="textAreaTop" fmla="*/ 0 h 6857640"/>
              <a:gd name="textAreaBottom" fmla="*/ 6858000 h 6857640"/>
            </a:gdLst>
            <a:ahLst/>
            <a:cxnLst/>
            <a:rect l="textAreaLeft" t="textAreaTop" r="textAreaRight" b="textAreaBottom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14" descr="Members | Planetary System Formation (Obs.) Group, Tohoku University"/>
          <p:cNvPicPr/>
          <p:nvPr/>
        </p:nvPicPr>
        <p:blipFill>
          <a:blip r:embed="rId1"/>
          <a:stretch/>
        </p:blipFill>
        <p:spPr>
          <a:xfrm>
            <a:off x="293040" y="2846880"/>
            <a:ext cx="6025680" cy="4010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44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About me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293040" y="1349280"/>
            <a:ext cx="6570720" cy="4827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  <a:ea typeface="Yu Mincho"/>
              </a:rPr>
              <a:t>Undergraduate: University of Novi Sad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ptos"/>
                <a:ea typeface="Yu Mincho"/>
              </a:rPr>
              <a:t>🇷🇸</a:t>
            </a: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  <a:ea typeface="Yu Mincho"/>
              </a:rPr>
              <a:t>Master &amp; PhD: University of Tsukuba 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ptos"/>
                <a:ea typeface="Yu Mincho"/>
              </a:rPr>
              <a:t>🇯🇵</a:t>
            </a: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  <a:ea typeface="Yu Mincho"/>
              </a:rPr>
              <a:t>Since 2026: Tohoku University</a:t>
            </a:r>
            <a:endParaRPr lang="en-JP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72" name="Picture 3" descr="Japan Physical Map"/>
          <p:cNvPicPr/>
          <p:nvPr/>
        </p:nvPicPr>
        <p:blipFill>
          <a:blip r:embed="rId2"/>
          <a:stretch/>
        </p:blipFill>
        <p:spPr>
          <a:xfrm>
            <a:off x="6708600" y="1349280"/>
            <a:ext cx="5482800" cy="5508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3" name="5-Point Star 7"/>
          <p:cNvSpPr/>
          <p:nvPr/>
        </p:nvSpPr>
        <p:spPr>
          <a:xfrm>
            <a:off x="10314720" y="4014000"/>
            <a:ext cx="244800" cy="2448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JP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4" name="TextBox 21"/>
          <p:cNvSpPr/>
          <p:nvPr/>
        </p:nvSpPr>
        <p:spPr>
          <a:xfrm>
            <a:off x="10625400" y="3870720"/>
            <a:ext cx="1328760" cy="55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3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Sendai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5" name="Picture 4" descr="Tohoku University 2026 Rankings, Courses, Tuition &amp; Admissions"/>
          <p:cNvPicPr/>
          <p:nvPr/>
        </p:nvPicPr>
        <p:blipFill>
          <a:blip r:embed="rId3"/>
          <a:srcRect l="20266" t="10019" r="20672" b="11122"/>
          <a:stretch/>
        </p:blipFill>
        <p:spPr>
          <a:xfrm>
            <a:off x="5714640" y="2289960"/>
            <a:ext cx="1598760" cy="2134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300888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JP" sz="44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Research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pic>
        <p:nvPicPr>
          <p:cNvPr id="77" name="Picture 3" descr="ALMA Observes Most Distant Oxygen Ever | ALMA"/>
          <p:cNvPicPr/>
          <p:nvPr/>
        </p:nvPicPr>
        <p:blipFill>
          <a:blip r:embed="rId1"/>
          <a:stretch/>
        </p:blipFill>
        <p:spPr>
          <a:xfrm>
            <a:off x="-28080" y="3736800"/>
            <a:ext cx="8927640" cy="3219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8" name="TextBox 16"/>
          <p:cNvSpPr/>
          <p:nvPr/>
        </p:nvSpPr>
        <p:spPr>
          <a:xfrm>
            <a:off x="3191760" y="4919760"/>
            <a:ext cx="533880" cy="101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6000" b="0" u="none" strike="noStrike">
                <a:solidFill>
                  <a:srgbClr val="FFFF00"/>
                </a:solidFill>
                <a:effectLst/>
                <a:uFillTx/>
                <a:latin typeface="Aptos Narrow"/>
              </a:rPr>
              <a:t>?</a:t>
            </a:r>
            <a:endParaRPr lang="en-US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TextBox 17"/>
          <p:cNvSpPr/>
          <p:nvPr/>
        </p:nvSpPr>
        <p:spPr>
          <a:xfrm>
            <a:off x="5236920" y="4857120"/>
            <a:ext cx="533880" cy="101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6000" b="0" u="none" strike="noStrike">
                <a:solidFill>
                  <a:srgbClr val="FFFF00"/>
                </a:solidFill>
                <a:effectLst/>
                <a:uFillTx/>
                <a:latin typeface="Aptos Narrow"/>
              </a:rPr>
              <a:t>?</a:t>
            </a:r>
            <a:endParaRPr lang="en-US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Box 18"/>
          <p:cNvSpPr/>
          <p:nvPr/>
        </p:nvSpPr>
        <p:spPr>
          <a:xfrm>
            <a:off x="7282080" y="4857120"/>
            <a:ext cx="533880" cy="101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6000" b="0" u="none" strike="noStrike">
                <a:solidFill>
                  <a:srgbClr val="FFFF00"/>
                </a:solidFill>
                <a:effectLst/>
                <a:uFillTx/>
                <a:latin typeface="Aptos Narrow"/>
              </a:rPr>
              <a:t>?</a:t>
            </a:r>
            <a:endParaRPr lang="en-US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Box 7"/>
          <p:cNvSpPr/>
          <p:nvPr/>
        </p:nvSpPr>
        <p:spPr>
          <a:xfrm>
            <a:off x="18360" y="6511680"/>
            <a:ext cx="59940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1400" b="0" u="none" strike="noStrike">
                <a:solidFill>
                  <a:schemeClr val="lt1"/>
                </a:solidFill>
                <a:effectLst/>
                <a:uFillTx/>
                <a:latin typeface="Aptos"/>
              </a:rPr>
              <a:t>NAOJ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82" name="Group 4"/>
          <p:cNvGrpSpPr/>
          <p:nvPr/>
        </p:nvGrpSpPr>
        <p:grpSpPr>
          <a:xfrm>
            <a:off x="4026240" y="32040"/>
            <a:ext cx="8135640" cy="3740760"/>
            <a:chOff x="4026240" y="32040"/>
            <a:chExt cx="8135640" cy="3740760"/>
          </a:xfrm>
        </p:grpSpPr>
        <p:pic>
          <p:nvPicPr>
            <p:cNvPr id="83" name="Picture 2"/>
            <p:cNvPicPr/>
            <p:nvPr/>
          </p:nvPicPr>
          <p:blipFill>
            <a:blip r:embed="rId2"/>
            <a:stretch/>
          </p:blipFill>
          <p:spPr>
            <a:xfrm>
              <a:off x="4026240" y="36720"/>
              <a:ext cx="2924640" cy="37360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84" name="Picture 19" descr="Atacama Large Millimeter/submillimeter Array – National Radio Astronomy  Observatory"/>
            <p:cNvPicPr/>
            <p:nvPr/>
          </p:nvPicPr>
          <p:blipFill>
            <a:blip r:embed="rId3"/>
            <a:stretch/>
          </p:blipFill>
          <p:spPr>
            <a:xfrm>
              <a:off x="7143840" y="32040"/>
              <a:ext cx="5018040" cy="37360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85" name="TextBox 21"/>
            <p:cNvSpPr/>
            <p:nvPr/>
          </p:nvSpPr>
          <p:spPr>
            <a:xfrm>
              <a:off x="9052920" y="68040"/>
              <a:ext cx="944280" cy="461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5000" rIns="90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lang="en-JP" sz="2400" b="0" u="none" strike="noStrike">
                  <a:solidFill>
                    <a:schemeClr val="lt1"/>
                  </a:solidFill>
                  <a:effectLst/>
                  <a:uFillTx/>
                  <a:latin typeface="Aptos"/>
                </a:rPr>
                <a:t>ALMA</a:t>
              </a:r>
              <a:endPara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6" name="TextBox 20"/>
            <p:cNvSpPr/>
            <p:nvPr/>
          </p:nvSpPr>
          <p:spPr>
            <a:xfrm>
              <a:off x="4322520" y="68040"/>
              <a:ext cx="2353320" cy="461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5000" rIns="90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lang="en-JP" sz="2400" b="0" u="none" strike="noStrike">
                  <a:solidFill>
                    <a:schemeClr val="lt1"/>
                  </a:solidFill>
                  <a:effectLst/>
                  <a:uFillTx/>
                  <a:latin typeface="Aptos"/>
                </a:rPr>
                <a:t>Nobeyama 45 m</a:t>
              </a:r>
              <a:endPara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87" name="Group 47"/>
          <p:cNvGrpSpPr/>
          <p:nvPr/>
        </p:nvGrpSpPr>
        <p:grpSpPr>
          <a:xfrm>
            <a:off x="8968320" y="4005000"/>
            <a:ext cx="3216240" cy="2777760"/>
            <a:chOff x="8968320" y="4005000"/>
            <a:chExt cx="3216240" cy="2777760"/>
          </a:xfrm>
        </p:grpSpPr>
        <p:pic>
          <p:nvPicPr>
            <p:cNvPr id="88" name="Picture 22"/>
            <p:cNvPicPr/>
            <p:nvPr/>
          </p:nvPicPr>
          <p:blipFill>
            <a:blip r:embed="rId4"/>
            <a:stretch/>
          </p:blipFill>
          <p:spPr>
            <a:xfrm>
              <a:off x="8968320" y="4191840"/>
              <a:ext cx="3216240" cy="22575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89" name="5-Point Star 34"/>
            <p:cNvSpPr/>
            <p:nvPr/>
          </p:nvSpPr>
          <p:spPr>
            <a:xfrm>
              <a:off x="10969920" y="5150160"/>
              <a:ext cx="359640" cy="35964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00B0F0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JP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90" name="5-Point Star 35"/>
            <p:cNvSpPr/>
            <p:nvPr/>
          </p:nvSpPr>
          <p:spPr>
            <a:xfrm>
              <a:off x="10407240" y="5258160"/>
              <a:ext cx="359640" cy="35964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FF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JP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91" name="5-Point Star 36"/>
            <p:cNvSpPr/>
            <p:nvPr/>
          </p:nvSpPr>
          <p:spPr>
            <a:xfrm>
              <a:off x="11318400" y="5641920"/>
              <a:ext cx="359640" cy="35964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FF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JP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92" name="5-Point Star 37"/>
            <p:cNvSpPr/>
            <p:nvPr/>
          </p:nvSpPr>
          <p:spPr>
            <a:xfrm>
              <a:off x="11720160" y="5349960"/>
              <a:ext cx="359640" cy="35964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FF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JP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93" name="5-Point Star 38"/>
            <p:cNvSpPr/>
            <p:nvPr/>
          </p:nvSpPr>
          <p:spPr>
            <a:xfrm>
              <a:off x="11452320" y="4637160"/>
              <a:ext cx="359640" cy="35964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FF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JP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94" name="5-Point Star 39"/>
            <p:cNvSpPr/>
            <p:nvPr/>
          </p:nvSpPr>
          <p:spPr>
            <a:xfrm>
              <a:off x="11469240" y="5016240"/>
              <a:ext cx="359640" cy="35964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FF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JP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95" name="5-Point Star 40"/>
            <p:cNvSpPr/>
            <p:nvPr/>
          </p:nvSpPr>
          <p:spPr>
            <a:xfrm>
              <a:off x="10671840" y="4914720"/>
              <a:ext cx="359640" cy="35964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FF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JP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96" name="TextBox 41"/>
            <p:cNvSpPr/>
            <p:nvPr/>
          </p:nvSpPr>
          <p:spPr>
            <a:xfrm>
              <a:off x="9452160" y="4005000"/>
              <a:ext cx="1865880" cy="399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5000" rIns="90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lang="en-US" sz="2000" b="1" u="none" strike="noStrike">
                  <a:solidFill>
                    <a:schemeClr val="dk1"/>
                  </a:solidFill>
                  <a:effectLst/>
                  <a:uFillTx/>
                  <a:latin typeface="Calibri"/>
                </a:rPr>
                <a:t>S</a:t>
              </a:r>
              <a:r>
                <a:rPr lang="en-JP" sz="2000" b="1" u="none" strike="noStrike">
                  <a:solidFill>
                    <a:schemeClr val="dk1"/>
                  </a:solidFill>
                  <a:effectLst/>
                  <a:uFillTx/>
                  <a:latin typeface="Calibri"/>
                </a:rPr>
                <a:t>tar formation</a:t>
              </a:r>
              <a:endPara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7" name="TextBox 42"/>
            <p:cNvSpPr/>
            <p:nvPr/>
          </p:nvSpPr>
          <p:spPr>
            <a:xfrm>
              <a:off x="8968320" y="6383160"/>
              <a:ext cx="2975040" cy="399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5000" rIns="90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lang="en-JP" sz="2000" b="1" u="none" strike="noStrike">
                  <a:solidFill>
                    <a:schemeClr val="dk1"/>
                  </a:solidFill>
                  <a:effectLst/>
                  <a:uFillTx/>
                  <a:latin typeface="Calibri"/>
                </a:rPr>
                <a:t>Active Galactic Nucleus</a:t>
              </a:r>
              <a:endPara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cxnSp>
          <p:nvCxnSpPr>
            <p:cNvPr id="98" name="Straight Arrow Connector 44"/>
            <p:cNvCxnSpPr/>
            <p:nvPr/>
          </p:nvCxnSpPr>
          <p:spPr>
            <a:xfrm flipV="1">
              <a:off x="10671840" y="5555880"/>
              <a:ext cx="447120" cy="788040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len="med" type="triangle" w="med"/>
            </a:ln>
          </p:spPr>
        </p:cxnSp>
        <p:cxnSp>
          <p:nvCxnSpPr>
            <p:cNvPr id="99" name="Straight Arrow Connector 45"/>
            <p:cNvCxnSpPr/>
            <p:nvPr/>
          </p:nvCxnSpPr>
          <p:spPr>
            <a:xfrm>
              <a:off x="10576440" y="4404600"/>
              <a:ext cx="191160" cy="442080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len="med" type="triangle" w="med"/>
            </a:ln>
          </p:spPr>
        </p:cxn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JP" sz="44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Outline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JP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Baryon cycle</a:t>
            </a:r>
            <a:endParaRPr lang="en-JP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Galactic outflows</a:t>
            </a: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JP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Finding </a:t>
            </a:r>
            <a:r>
              <a:rPr lang="en-JP" sz="3200" b="0" u="none" strike="noStrike">
                <a:solidFill>
                  <a:srgbClr val="C00000"/>
                </a:solidFill>
                <a:effectLst/>
                <a:uFillTx/>
                <a:latin typeface="Aptos"/>
              </a:rPr>
              <a:t>molecular outflows</a:t>
            </a:r>
            <a:r>
              <a:rPr lang="en-JP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 via </a:t>
            </a:r>
            <a:r>
              <a:rPr lang="en-JP" sz="3200" b="0" u="none" strike="noStrike">
                <a:solidFill>
                  <a:srgbClr val="C00000"/>
                </a:solidFill>
                <a:effectLst/>
                <a:uFillTx/>
                <a:latin typeface="Aptos"/>
              </a:rPr>
              <a:t>absorption lines</a:t>
            </a:r>
            <a:endParaRPr lang="en-JP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C00000"/>
              </a:buClr>
              <a:buFont typeface="Arial"/>
              <a:buChar char="•"/>
            </a:pPr>
            <a:r>
              <a:rPr lang="en-JP" sz="3200" b="0" u="none" strike="noStrike">
                <a:solidFill>
                  <a:srgbClr val="C00000"/>
                </a:solidFill>
                <a:effectLst/>
                <a:uFillTx/>
                <a:latin typeface="Aptos"/>
              </a:rPr>
              <a:t>ALMA observations</a:t>
            </a:r>
            <a:endParaRPr lang="en-JP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JP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OH 119 μm outflow in a </a:t>
            </a:r>
            <a:r>
              <a:rPr lang="en-JP" sz="2800" b="0" u="none" strike="noStrike">
                <a:solidFill>
                  <a:srgbClr val="C00000"/>
                </a:solidFill>
                <a:effectLst/>
                <a:uFillTx/>
                <a:latin typeface="Aptos"/>
              </a:rPr>
              <a:t>QSO at redshift 6</a:t>
            </a: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JP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Impact on star formation</a:t>
            </a:r>
            <a:endParaRPr lang="en-JP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JP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Future prospect with PRIMA</a:t>
            </a:r>
            <a:endParaRPr lang="en-JP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Oval 6"/>
          <p:cNvSpPr/>
          <p:nvPr/>
        </p:nvSpPr>
        <p:spPr>
          <a:xfrm>
            <a:off x="4177080" y="3940200"/>
            <a:ext cx="1228320" cy="359640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JP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JP" sz="44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Galactic outflows and baryon cycle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2574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JP" sz="2200" b="0" u="sng" strike="noStrike">
                <a:solidFill>
                  <a:schemeClr val="dk1"/>
                </a:solidFill>
                <a:effectLst/>
                <a:uFillTx/>
                <a:latin typeface="Aptos"/>
                <a:ea typeface="Helvetica Neue"/>
              </a:rPr>
              <a:t>Gas outflows driven by</a:t>
            </a:r>
            <a:endParaRPr lang="en-JP" sz="2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JP" sz="2200" b="1" u="none" strike="noStrike">
                <a:solidFill>
                  <a:schemeClr val="dk1"/>
                </a:solidFill>
                <a:effectLst/>
                <a:uFillTx/>
                <a:latin typeface="Aptos"/>
                <a:ea typeface="Helvetica Neue"/>
              </a:rPr>
              <a:t>Stellar</a:t>
            </a:r>
            <a:r>
              <a:rPr lang="en-JP" sz="2200" b="1" u="none" strike="noStrike">
                <a:solidFill>
                  <a:srgbClr val="0070C0"/>
                </a:solidFill>
                <a:effectLst/>
                <a:uFillTx/>
                <a:latin typeface="Aptos"/>
                <a:ea typeface="Helvetica Neue"/>
              </a:rPr>
              <a:t> </a:t>
            </a:r>
            <a:r>
              <a:rPr lang="en-JP" sz="2200" b="1" u="none" strike="noStrike">
                <a:solidFill>
                  <a:schemeClr val="dk1"/>
                </a:solidFill>
                <a:effectLst/>
                <a:uFillTx/>
                <a:latin typeface="Aptos"/>
                <a:ea typeface="Helvetica Neue"/>
              </a:rPr>
              <a:t>feedback</a:t>
            </a:r>
            <a:endParaRPr lang="en-JP" sz="2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JP" sz="2200" b="0" u="none" strike="noStrike">
                <a:solidFill>
                  <a:schemeClr val="dk1"/>
                </a:solidFill>
                <a:effectLst/>
                <a:uFillTx/>
                <a:latin typeface="Aptos"/>
                <a:ea typeface="Helvetica Neue"/>
              </a:rPr>
              <a:t>Supernova explosions</a:t>
            </a:r>
            <a:endParaRPr lang="en-JP" sz="2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JP" sz="2200" b="0" u="none" strike="noStrike">
                <a:solidFill>
                  <a:schemeClr val="dk1"/>
                </a:solidFill>
                <a:effectLst/>
                <a:uFillTx/>
                <a:latin typeface="Aptos"/>
                <a:ea typeface="Helvetica Neue"/>
              </a:rPr>
              <a:t>Stellar winds</a:t>
            </a:r>
            <a:endParaRPr lang="en-JP" sz="2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JP" sz="2200" b="1" u="none" strike="noStrike">
                <a:solidFill>
                  <a:schemeClr val="dk1"/>
                </a:solidFill>
                <a:effectLst/>
                <a:uFillTx/>
                <a:latin typeface="Aptos"/>
                <a:ea typeface="Helvetica Neue"/>
              </a:rPr>
              <a:t>Active galactic nucleus (AGN)</a:t>
            </a:r>
            <a:endParaRPr lang="en-JP" sz="2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JP" sz="2200" b="0" u="none" strike="noStrike">
                <a:solidFill>
                  <a:schemeClr val="dk1"/>
                </a:solidFill>
                <a:effectLst/>
                <a:uFillTx/>
                <a:latin typeface="Aptos"/>
                <a:ea typeface="Helvetica Neue"/>
              </a:rPr>
              <a:t>Radiation</a:t>
            </a:r>
            <a:endParaRPr lang="en-JP" sz="2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JP" sz="2200" b="0" u="none" strike="noStrike">
                <a:solidFill>
                  <a:schemeClr val="dk1"/>
                </a:solidFill>
                <a:effectLst/>
                <a:uFillTx/>
                <a:latin typeface="Aptos"/>
                <a:ea typeface="Helvetica Neue"/>
              </a:rPr>
              <a:t>Jets</a:t>
            </a:r>
            <a:endParaRPr lang="en-JP" sz="2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JP" sz="2200" b="0" u="none" strike="noStrike">
                <a:solidFill>
                  <a:schemeClr val="dk1"/>
                </a:solidFill>
                <a:effectLst/>
                <a:uFillTx/>
                <a:latin typeface="Aptos"/>
                <a:ea typeface="Helvetica Neue"/>
              </a:rPr>
              <a:t>e.g. </a:t>
            </a:r>
            <a:r>
              <a:rPr lang="en-JP" sz="1800" b="0" i="1" u="none" strike="noStrike">
                <a:solidFill>
                  <a:schemeClr val="dk1"/>
                </a:solidFill>
                <a:effectLst/>
                <a:uFillTx/>
                <a:latin typeface="Aptos"/>
                <a:ea typeface="Helvetica Neue"/>
              </a:rPr>
              <a:t>Veilleux+2005, 2020</a:t>
            </a:r>
            <a:endParaRPr lang="en-JP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05" name="Picture 1" descr="page4image26297152"/>
          <p:cNvPicPr/>
          <p:nvPr/>
        </p:nvPicPr>
        <p:blipFill>
          <a:blip r:embed="rId1"/>
          <a:stretch/>
        </p:blipFill>
        <p:spPr>
          <a:xfrm>
            <a:off x="5693400" y="1647360"/>
            <a:ext cx="6498360" cy="5210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6" name="TextBox 34"/>
          <p:cNvSpPr/>
          <p:nvPr/>
        </p:nvSpPr>
        <p:spPr>
          <a:xfrm>
            <a:off x="10356480" y="1320480"/>
            <a:ext cx="183528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1800" b="0" i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Tumlinson+2017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Box 3"/>
          <p:cNvSpPr/>
          <p:nvPr/>
        </p:nvSpPr>
        <p:spPr>
          <a:xfrm>
            <a:off x="838080" y="5266800"/>
            <a:ext cx="3697920" cy="119988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2400" b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Key roles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Regulate star formation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Transport metals to IGM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Explosion 1 4"/>
          <p:cNvSpPr/>
          <p:nvPr/>
        </p:nvSpPr>
        <p:spPr>
          <a:xfrm>
            <a:off x="4177080" y="2019960"/>
            <a:ext cx="1228320" cy="1339920"/>
          </a:xfrm>
          <a:prstGeom prst="irregularSeal1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JP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9" name="Oval 5"/>
          <p:cNvSpPr/>
          <p:nvPr/>
        </p:nvSpPr>
        <p:spPr>
          <a:xfrm>
            <a:off x="4611240" y="3940200"/>
            <a:ext cx="359640" cy="35964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JP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0" name="Oval 8"/>
          <p:cNvSpPr/>
          <p:nvPr/>
        </p:nvSpPr>
        <p:spPr>
          <a:xfrm>
            <a:off x="4701240" y="2599920"/>
            <a:ext cx="179640" cy="17964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JP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1" name="TextBox 10"/>
          <p:cNvSpPr/>
          <p:nvPr/>
        </p:nvSpPr>
        <p:spPr>
          <a:xfrm>
            <a:off x="6687720" y="452160"/>
            <a:ext cx="196524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</a:t>
            </a:r>
            <a:r>
              <a:rPr lang="en-JP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alk by Ivana Bešlić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JP" sz="44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Molecular outflows in galaxy evolution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pic>
        <p:nvPicPr>
          <p:cNvPr id="113" name="Picture 6"/>
          <p:cNvPicPr/>
          <p:nvPr/>
        </p:nvPicPr>
        <p:blipFill>
          <a:blip r:embed="rId1"/>
          <a:stretch/>
        </p:blipFill>
        <p:spPr>
          <a:xfrm>
            <a:off x="410760" y="2369520"/>
            <a:ext cx="11369880" cy="330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4" name="TextBox 7"/>
          <p:cNvSpPr/>
          <p:nvPr/>
        </p:nvSpPr>
        <p:spPr>
          <a:xfrm>
            <a:off x="410760" y="6166080"/>
            <a:ext cx="5972760" cy="64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1800" b="0" i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Kim+2024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  <a:ea typeface="Verdana"/>
              </a:rPr>
              <a:t>Quiescent galaxies at z &gt; 4; </a:t>
            </a:r>
            <a:r>
              <a:rPr lang="en-JP" sz="1800" b="0" i="1" u="none" strike="noStrike">
                <a:solidFill>
                  <a:schemeClr val="dk1"/>
                </a:solidFill>
                <a:effectLst/>
                <a:uFillTx/>
                <a:latin typeface="Aptos"/>
                <a:ea typeface="Verdana"/>
              </a:rPr>
              <a:t>Straatman+2014, Looser+2023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Box 4"/>
          <p:cNvSpPr/>
          <p:nvPr/>
        </p:nvSpPr>
        <p:spPr>
          <a:xfrm>
            <a:off x="7597800" y="5874840"/>
            <a:ext cx="4403160" cy="830520"/>
          </a:xfrm>
          <a:prstGeom prst="rect">
            <a:avLst/>
          </a:prstGeom>
          <a:solidFill>
            <a:srgbClr val="FFFF00"/>
          </a:solidFill>
          <a:ln w="1905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What happens to molecular gas (fuel for star formation)?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Rectangle 5"/>
          <p:cNvSpPr/>
          <p:nvPr/>
        </p:nvSpPr>
        <p:spPr>
          <a:xfrm>
            <a:off x="2847600" y="2482560"/>
            <a:ext cx="6661800" cy="3188880"/>
          </a:xfrm>
          <a:prstGeom prst="rect">
            <a:avLst/>
          </a:prstGeom>
          <a:noFill/>
          <a:ln w="571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lang="en-JP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7" name="Arc 8"/>
          <p:cNvSpPr/>
          <p:nvPr/>
        </p:nvSpPr>
        <p:spPr>
          <a:xfrm flipV="1" rot="5400000">
            <a:off x="7012440" y="5087880"/>
            <a:ext cx="1170720" cy="1234080"/>
          </a:xfrm>
          <a:prstGeom prst="arc">
            <a:avLst>
              <a:gd name="adj1" fmla="val 16200000"/>
              <a:gd name="adj2" fmla="val 0"/>
            </a:avLst>
          </a:prstGeom>
          <a:noFill/>
          <a:ln w="57150">
            <a:solidFill>
              <a:srgbClr val="000000"/>
            </a:solidFill>
            <a:headEnd len="med" type="triangle" w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lang="en-JP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8" name="TextBox 9"/>
          <p:cNvSpPr/>
          <p:nvPr/>
        </p:nvSpPr>
        <p:spPr>
          <a:xfrm>
            <a:off x="838080" y="1799280"/>
            <a:ext cx="7107840" cy="461160"/>
          </a:xfrm>
          <a:prstGeom prst="rect">
            <a:avLst/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  <a:ea typeface="Verdana"/>
              </a:rPr>
              <a:t>Star formation &amp; SMBH growth </a:t>
            </a: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  <a:ea typeface="Verdana"/>
              </a:rPr>
              <a:t>regulated by outflows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" dur="indefinite" restart="never" nodeType="tmRoot">
          <p:childTnLst>
            <p:seq>
              <p:cTn id="9" dur="indefinite" nodeType="mainSeq">
                <p:childTnLst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JP" sz="44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Probing molecular outflows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838080" y="198072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1" name="TextBox 3"/>
          <p:cNvSpPr/>
          <p:nvPr/>
        </p:nvSpPr>
        <p:spPr>
          <a:xfrm>
            <a:off x="5087520" y="6506280"/>
            <a:ext cx="163656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1800" b="0" i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Galliano+2018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2" name="Picture 5"/>
          <p:cNvPicPr/>
          <p:nvPr/>
        </p:nvPicPr>
        <p:blipFill>
          <a:blip r:embed="rId1"/>
          <a:stretch/>
        </p:blipFill>
        <p:spPr>
          <a:xfrm>
            <a:off x="43560" y="1700280"/>
            <a:ext cx="6682320" cy="4795920"/>
          </a:xfrm>
          <a:prstGeom prst="rect">
            <a:avLst/>
          </a:prstGeom>
          <a:solidFill>
            <a:srgbClr val="EDEDED"/>
          </a:solidFill>
          <a:ln w="88900">
            <a:noFill/>
          </a:ln>
        </p:spPr>
      </p:pic>
      <p:pic>
        <p:nvPicPr>
          <p:cNvPr id="123" name="Picture 4"/>
          <p:cNvPicPr/>
          <p:nvPr/>
        </p:nvPicPr>
        <p:blipFill>
          <a:blip r:embed="rId2"/>
          <a:stretch/>
        </p:blipFill>
        <p:spPr>
          <a:xfrm>
            <a:off x="6746040" y="1980720"/>
            <a:ext cx="5515200" cy="3312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4" name="TextBox 7"/>
          <p:cNvSpPr/>
          <p:nvPr/>
        </p:nvSpPr>
        <p:spPr>
          <a:xfrm>
            <a:off x="8975520" y="6019560"/>
            <a:ext cx="138348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1800" b="0" i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Izumi+2021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Box 8"/>
          <p:cNvSpPr/>
          <p:nvPr/>
        </p:nvSpPr>
        <p:spPr>
          <a:xfrm>
            <a:off x="7542360" y="5465160"/>
            <a:ext cx="4275720" cy="430560"/>
          </a:xfrm>
          <a:prstGeom prst="rect">
            <a:avLst/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2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[C II] 158 μm in a quasar at z=7.07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26" name="Straight Arrow Connector 9"/>
          <p:cNvCxnSpPr/>
          <p:nvPr/>
        </p:nvCxnSpPr>
        <p:spPr>
          <a:xfrm flipH="1">
            <a:off x="10682640" y="4108320"/>
            <a:ext cx="118800" cy="361800"/>
          </a:xfrm>
          <a:prstGeom prst="straightConnector1">
            <a:avLst/>
          </a:prstGeom>
          <a:ln w="38100">
            <a:solidFill>
              <a:srgbClr val="000000"/>
            </a:solidFill>
            <a:tailEnd len="med" type="triangle" w="med"/>
          </a:ln>
        </p:spPr>
      </p:cxnSp>
      <p:sp>
        <p:nvSpPr>
          <p:cNvPr id="127" name="TextBox 11"/>
          <p:cNvSpPr/>
          <p:nvPr/>
        </p:nvSpPr>
        <p:spPr>
          <a:xfrm>
            <a:off x="10557000" y="3646800"/>
            <a:ext cx="1250640" cy="46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2400" b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outflow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28" name="Straight Arrow Connector 12"/>
          <p:cNvCxnSpPr/>
          <p:nvPr/>
        </p:nvCxnSpPr>
        <p:spPr>
          <a:xfrm>
            <a:off x="8826840" y="3429000"/>
            <a:ext cx="432360" cy="108720"/>
          </a:xfrm>
          <a:prstGeom prst="straightConnector1">
            <a:avLst/>
          </a:prstGeom>
          <a:ln w="38100">
            <a:solidFill>
              <a:srgbClr val="000000"/>
            </a:solidFill>
            <a:tailEnd len="med" type="triangle" w="med"/>
          </a:ln>
        </p:spPr>
      </p:cxnSp>
      <p:sp>
        <p:nvSpPr>
          <p:cNvPr id="129" name="TextBox 13"/>
          <p:cNvSpPr/>
          <p:nvPr/>
        </p:nvSpPr>
        <p:spPr>
          <a:xfrm>
            <a:off x="7629840" y="3126600"/>
            <a:ext cx="1196640" cy="46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2400" b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system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JP" sz="44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Nearby ULIRG Arp 220</a:t>
            </a:r>
            <a:br>
              <a:rPr sz="4400"/>
            </a:br>
            <a:r>
              <a:rPr lang="en-JP" sz="36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Observations by </a:t>
            </a:r>
            <a:r>
              <a:rPr lang="en-JP" sz="3600" b="0" i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Herschel</a:t>
            </a:r>
            <a:endParaRPr lang="en-JP" sz="36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pic>
        <p:nvPicPr>
          <p:cNvPr id="131" name="Picture 9"/>
          <p:cNvPicPr/>
          <p:nvPr/>
        </p:nvPicPr>
        <p:blipFill>
          <a:blip r:embed="rId1"/>
          <a:stretch/>
        </p:blipFill>
        <p:spPr>
          <a:xfrm>
            <a:off x="0" y="1771200"/>
            <a:ext cx="6208560" cy="4676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2" name="Picture 12"/>
          <p:cNvPicPr/>
          <p:nvPr/>
        </p:nvPicPr>
        <p:blipFill>
          <a:blip r:embed="rId2"/>
          <a:srcRect l="4099" t="0" r="0" b="0"/>
          <a:stretch/>
        </p:blipFill>
        <p:spPr>
          <a:xfrm>
            <a:off x="6208920" y="2109600"/>
            <a:ext cx="5954040" cy="4383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3" name="Rectangle 13"/>
          <p:cNvSpPr/>
          <p:nvPr/>
        </p:nvSpPr>
        <p:spPr>
          <a:xfrm>
            <a:off x="2819520" y="1638360"/>
            <a:ext cx="892440" cy="31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JP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4" name="TextBox 15"/>
          <p:cNvSpPr/>
          <p:nvPr/>
        </p:nvSpPr>
        <p:spPr>
          <a:xfrm>
            <a:off x="7441920" y="309240"/>
            <a:ext cx="1769760" cy="1569240"/>
          </a:xfrm>
          <a:prstGeom prst="rect">
            <a:avLst/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2400" b="1" u="none" strike="noStrike">
                <a:solidFill>
                  <a:srgbClr val="FF0000"/>
                </a:solidFill>
                <a:effectLst/>
                <a:uFillTx/>
                <a:latin typeface="Aptos"/>
              </a:rPr>
              <a:t>Emission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H</a:t>
            </a:r>
            <a:r>
              <a:rPr lang="en-JP" sz="2400" b="0" u="none" strike="noStrike" baseline="-25000">
                <a:solidFill>
                  <a:schemeClr val="dk1"/>
                </a:solidFill>
                <a:effectLst/>
                <a:uFillTx/>
                <a:latin typeface="Aptos"/>
              </a:rPr>
              <a:t>2</a:t>
            </a: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O</a:t>
            </a: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	</a:t>
            </a: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H</a:t>
            </a:r>
            <a:r>
              <a:rPr lang="en-JP" sz="2400" b="0" u="none" strike="noStrike" baseline="-25000">
                <a:solidFill>
                  <a:schemeClr val="dk1"/>
                </a:solidFill>
                <a:effectLst/>
                <a:uFillTx/>
                <a:latin typeface="Aptos"/>
              </a:rPr>
              <a:t>2</a:t>
            </a: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O</a:t>
            </a:r>
            <a:r>
              <a:rPr lang="en-JP" sz="2400" b="0" u="none" strike="noStrike" baseline="30000">
                <a:solidFill>
                  <a:schemeClr val="dk1"/>
                </a:solidFill>
                <a:effectLst/>
                <a:uFillTx/>
                <a:latin typeface="Aptos"/>
              </a:rPr>
              <a:t>+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CO</a:t>
            </a: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	</a:t>
            </a: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NH</a:t>
            </a:r>
            <a:r>
              <a:rPr lang="en-JP" sz="2400" b="0" u="none" strike="noStrike" baseline="-25000">
                <a:solidFill>
                  <a:schemeClr val="dk1"/>
                </a:solidFill>
                <a:effectLst/>
                <a:uFillTx/>
                <a:latin typeface="Aptos"/>
              </a:rPr>
              <a:t>2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Box 16"/>
          <p:cNvSpPr/>
          <p:nvPr/>
        </p:nvSpPr>
        <p:spPr>
          <a:xfrm>
            <a:off x="9347040" y="309240"/>
            <a:ext cx="2584080" cy="1569240"/>
          </a:xfrm>
          <a:prstGeom prst="rect">
            <a:avLst/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2400" b="1" u="none" strike="noStrike">
                <a:solidFill>
                  <a:srgbClr val="0070C0"/>
                </a:solidFill>
                <a:effectLst/>
                <a:uFillTx/>
                <a:latin typeface="Aptos"/>
              </a:rPr>
              <a:t>Absorption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H</a:t>
            </a:r>
            <a:r>
              <a:rPr lang="en-JP" sz="2400" b="0" u="none" strike="noStrike" baseline="-25000">
                <a:solidFill>
                  <a:schemeClr val="dk1"/>
                </a:solidFill>
                <a:effectLst/>
                <a:uFillTx/>
                <a:latin typeface="Aptos"/>
              </a:rPr>
              <a:t>2</a:t>
            </a: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O</a:t>
            </a:r>
            <a:r>
              <a:rPr lang="en-JP" sz="2400" b="0" u="none" strike="noStrike" baseline="30000">
                <a:solidFill>
                  <a:schemeClr val="dk1"/>
                </a:solidFill>
                <a:effectLst/>
                <a:uFillTx/>
                <a:latin typeface="Aptos"/>
              </a:rPr>
              <a:t>+</a:t>
            </a: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	</a:t>
            </a: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CH</a:t>
            </a:r>
            <a:r>
              <a:rPr lang="en-JP" sz="2400" b="0" u="none" strike="noStrike" baseline="30000">
                <a:solidFill>
                  <a:schemeClr val="dk1"/>
                </a:solidFill>
                <a:effectLst/>
                <a:uFillTx/>
                <a:latin typeface="Aptos"/>
              </a:rPr>
              <a:t>+</a:t>
            </a: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	</a:t>
            </a: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OH</a:t>
            </a:r>
            <a:r>
              <a:rPr lang="en-JP" sz="2400" b="0" u="none" strike="noStrike" baseline="30000">
                <a:solidFill>
                  <a:schemeClr val="dk1"/>
                </a:solidFill>
                <a:effectLst/>
                <a:uFillTx/>
                <a:latin typeface="Aptos"/>
              </a:rPr>
              <a:t>+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HF</a:t>
            </a: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	</a:t>
            </a: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NH</a:t>
            </a: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	</a:t>
            </a: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NH</a:t>
            </a:r>
            <a:r>
              <a:rPr lang="en-JP" sz="2400" b="0" u="none" strike="noStrike" baseline="-25000">
                <a:solidFill>
                  <a:schemeClr val="dk1"/>
                </a:solidFill>
                <a:effectLst/>
                <a:uFillTx/>
                <a:latin typeface="Aptos"/>
              </a:rPr>
              <a:t>2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Box 17"/>
          <p:cNvSpPr/>
          <p:nvPr/>
        </p:nvSpPr>
        <p:spPr>
          <a:xfrm>
            <a:off x="73080" y="6441120"/>
            <a:ext cx="177516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1800" b="0" i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Rangwala+2011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Rectangle 18"/>
          <p:cNvSpPr/>
          <p:nvPr/>
        </p:nvSpPr>
        <p:spPr>
          <a:xfrm>
            <a:off x="4753800" y="2985480"/>
            <a:ext cx="229680" cy="2276640"/>
          </a:xfrm>
          <a:prstGeom prst="rect">
            <a:avLst/>
          </a:prstGeom>
          <a:solidFill>
            <a:srgbClr val="FFC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lang="en-JP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8" name="Rectangle 19"/>
          <p:cNvSpPr/>
          <p:nvPr/>
        </p:nvSpPr>
        <p:spPr>
          <a:xfrm>
            <a:off x="5613480" y="2944440"/>
            <a:ext cx="170280" cy="2039040"/>
          </a:xfrm>
          <a:prstGeom prst="rect">
            <a:avLst/>
          </a:prstGeom>
          <a:solidFill>
            <a:srgbClr val="FFC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lang="en-JP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9" name="Rectangle 20"/>
          <p:cNvSpPr/>
          <p:nvPr/>
        </p:nvSpPr>
        <p:spPr>
          <a:xfrm>
            <a:off x="7321320" y="2944440"/>
            <a:ext cx="186480" cy="2669760"/>
          </a:xfrm>
          <a:prstGeom prst="rect">
            <a:avLst/>
          </a:prstGeom>
          <a:solidFill>
            <a:srgbClr val="FFC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lang="en-JP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0" name="Rectangle 21"/>
          <p:cNvSpPr/>
          <p:nvPr/>
        </p:nvSpPr>
        <p:spPr>
          <a:xfrm>
            <a:off x="8047800" y="2876400"/>
            <a:ext cx="243000" cy="2550960"/>
          </a:xfrm>
          <a:prstGeom prst="rect">
            <a:avLst/>
          </a:prstGeom>
          <a:solidFill>
            <a:srgbClr val="FFC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lang="en-JP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1" name="Rectangle 22"/>
          <p:cNvSpPr/>
          <p:nvPr/>
        </p:nvSpPr>
        <p:spPr>
          <a:xfrm>
            <a:off x="9151200" y="3015720"/>
            <a:ext cx="195480" cy="2211840"/>
          </a:xfrm>
          <a:prstGeom prst="rect">
            <a:avLst/>
          </a:prstGeom>
          <a:solidFill>
            <a:srgbClr val="FFC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lang="en-JP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2" name="Rectangle 23"/>
          <p:cNvSpPr/>
          <p:nvPr/>
        </p:nvSpPr>
        <p:spPr>
          <a:xfrm>
            <a:off x="8328960" y="3578760"/>
            <a:ext cx="195480" cy="1776600"/>
          </a:xfrm>
          <a:prstGeom prst="rect">
            <a:avLst/>
          </a:prstGeom>
          <a:solidFill>
            <a:srgbClr val="FFC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lang="en-JP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3" name="Rectangle 25"/>
          <p:cNvSpPr/>
          <p:nvPr/>
        </p:nvSpPr>
        <p:spPr>
          <a:xfrm>
            <a:off x="11053800" y="2918880"/>
            <a:ext cx="243000" cy="1646640"/>
          </a:xfrm>
          <a:prstGeom prst="rect">
            <a:avLst/>
          </a:prstGeom>
          <a:solidFill>
            <a:srgbClr val="FFC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lang="en-JP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4" name="Rectangle 26"/>
          <p:cNvSpPr/>
          <p:nvPr/>
        </p:nvSpPr>
        <p:spPr>
          <a:xfrm>
            <a:off x="6759360" y="2960280"/>
            <a:ext cx="186480" cy="2669760"/>
          </a:xfrm>
          <a:prstGeom prst="rect">
            <a:avLst/>
          </a:prstGeom>
          <a:solidFill>
            <a:srgbClr val="FFC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lang="en-JP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1" dur="indefinite" restart="never" nodeType="tmRoot">
          <p:childTnLst>
            <p:seq>
              <p:cTn id="22" dur="indefinite" nodeType="mainSeq">
                <p:childTnLst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Freeform 139"/>
          <p:cNvSpPr/>
          <p:nvPr/>
        </p:nvSpPr>
        <p:spPr>
          <a:xfrm>
            <a:off x="5001840" y="2743200"/>
            <a:ext cx="1938240" cy="1105920"/>
          </a:xfrm>
          <a:custGeom>
            <a:avLst/>
            <a:gdLst>
              <a:gd name="textAreaLeft" fmla="*/ 0 w 1938240"/>
              <a:gd name="textAreaRight" fmla="*/ 1938600 w 1938240"/>
              <a:gd name="textAreaTop" fmla="*/ 0 h 1105920"/>
              <a:gd name="textAreaBottom" fmla="*/ 1106280 h 1105920"/>
              <a:gd name="GluePoint1X" fmla="*/ 1938528 w 1938528"/>
              <a:gd name="GluePoint1Y" fmla="*/ 0 h 1106424"/>
              <a:gd name="GluePoint2X" fmla="*/ 1463040 w 1938528"/>
              <a:gd name="GluePoint2Y" fmla="*/ 0 h 1106424"/>
              <a:gd name="GluePoint3X" fmla="*/ 1216152 w 1938528"/>
              <a:gd name="GluePoint3Y" fmla="*/ 118872 h 1106424"/>
              <a:gd name="GluePoint4X" fmla="*/ 1124712 w 1938528"/>
              <a:gd name="GluePoint4Y" fmla="*/ 219456 h 1106424"/>
              <a:gd name="GluePoint5X" fmla="*/ 1042416 w 1938528"/>
              <a:gd name="GluePoint5Y" fmla="*/ 402336 h 1106424"/>
              <a:gd name="GluePoint6X" fmla="*/ 987552 w 1938528"/>
              <a:gd name="GluePoint6Y" fmla="*/ 429768 h 1106424"/>
              <a:gd name="GluePoint7X" fmla="*/ 905256 w 1938528"/>
              <a:gd name="GluePoint7Y" fmla="*/ 374904 h 1106424"/>
              <a:gd name="GluePoint8X" fmla="*/ 822960 w 1938528"/>
              <a:gd name="GluePoint8Y" fmla="*/ 182880 h 1106424"/>
              <a:gd name="GluePoint9X" fmla="*/ 704088 w 1938528"/>
              <a:gd name="GluePoint9Y" fmla="*/ 73152 h 1106424"/>
              <a:gd name="GluePoint10X" fmla="*/ 493776 w 1938528"/>
              <a:gd name="GluePoint10Y" fmla="*/ 9144 h 1106424"/>
              <a:gd name="GluePoint11X" fmla="*/ 9144 w 1938528"/>
              <a:gd name="GluePoint11Y" fmla="*/ 18288 h 1106424"/>
              <a:gd name="GluePoint12X" fmla="*/ 0 w 1938528"/>
              <a:gd name="GluePoint12Y" fmla="*/ 1106424 h 1106424"/>
              <a:gd name="GluePoint13X" fmla="*/ 1938528 w 1938528"/>
              <a:gd name="GluePoint13Y" fmla="*/ 1106424 h 1106424"/>
              <a:gd name="GluePoint14X" fmla="*/ 1938528 w 1938528"/>
              <a:gd name="GluePoint14Y" fmla="*/ 0 h 1106424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</a:cxnLst>
            <a:rect l="textAreaLeft" t="textAreaTop" r="textAreaRight" b="textAreaBottom"/>
            <a:pathLst>
              <a:path w="1938528" h="1106424">
                <a:moveTo>
                  <a:pt x="1938528" y="0"/>
                </a:moveTo>
                <a:lnTo>
                  <a:pt x="1463040" y="0"/>
                </a:lnTo>
                <a:lnTo>
                  <a:pt x="1216152" y="118872"/>
                </a:lnTo>
                <a:lnTo>
                  <a:pt x="1124712" y="219456"/>
                </a:lnTo>
                <a:lnTo>
                  <a:pt x="1042416" y="402336"/>
                </a:lnTo>
                <a:lnTo>
                  <a:pt x="987552" y="429768"/>
                </a:lnTo>
                <a:lnTo>
                  <a:pt x="905256" y="374904"/>
                </a:lnTo>
                <a:lnTo>
                  <a:pt x="822960" y="182880"/>
                </a:lnTo>
                <a:lnTo>
                  <a:pt x="704088" y="73152"/>
                </a:lnTo>
                <a:lnTo>
                  <a:pt x="493776" y="9144"/>
                </a:lnTo>
                <a:lnTo>
                  <a:pt x="9144" y="18288"/>
                </a:lnTo>
                <a:lnTo>
                  <a:pt x="0" y="1106424"/>
                </a:lnTo>
                <a:lnTo>
                  <a:pt x="1938528" y="1106424"/>
                </a:lnTo>
                <a:lnTo>
                  <a:pt x="19385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JP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44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Molecular lines: OH </a:t>
            </a:r>
            <a:r>
              <a:rPr lang="en-US" sz="36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(hydroxyl radical)</a:t>
            </a:r>
            <a:endParaRPr lang="en-JP" sz="36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47" name="TextBox 94"/>
          <p:cNvSpPr/>
          <p:nvPr/>
        </p:nvSpPr>
        <p:spPr>
          <a:xfrm>
            <a:off x="73080" y="3124440"/>
            <a:ext cx="92088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Quasar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Sun 5"/>
          <p:cNvSpPr/>
          <p:nvPr/>
        </p:nvSpPr>
        <p:spPr>
          <a:xfrm>
            <a:off x="217440" y="2436120"/>
            <a:ext cx="610920" cy="653760"/>
          </a:xfrm>
          <a:prstGeom prst="sun">
            <a:avLst>
              <a:gd name="adj" fmla="val 25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JP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9" name="Cloud 6"/>
          <p:cNvSpPr/>
          <p:nvPr/>
        </p:nvSpPr>
        <p:spPr>
          <a:xfrm>
            <a:off x="793080" y="2210400"/>
            <a:ext cx="1589400" cy="1169280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OH gas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50" name="Straight Arrow Connector 57"/>
          <p:cNvCxnSpPr/>
          <p:nvPr/>
        </p:nvCxnSpPr>
        <p:spPr>
          <a:xfrm>
            <a:off x="5003640" y="3846960"/>
            <a:ext cx="1977840" cy="360"/>
          </a:xfrm>
          <a:prstGeom prst="straightConnector1">
            <a:avLst/>
          </a:prstGeom>
          <a:ln w="19050">
            <a:solidFill>
              <a:srgbClr val="000000"/>
            </a:solidFill>
            <a:tailEnd len="med" type="triangle" w="med"/>
          </a:ln>
        </p:spPr>
      </p:cxnSp>
      <p:cxnSp>
        <p:nvCxnSpPr>
          <p:cNvPr id="151" name="Straight Connector 58"/>
          <p:cNvCxnSpPr/>
          <p:nvPr/>
        </p:nvCxnSpPr>
        <p:spPr>
          <a:xfrm>
            <a:off x="6460200" y="2743920"/>
            <a:ext cx="486000" cy="360"/>
          </a:xfrm>
          <a:prstGeom prst="straightConnector1">
            <a:avLst/>
          </a:prstGeom>
          <a:ln w="38100">
            <a:solidFill>
              <a:srgbClr val="000000"/>
            </a:solidFill>
          </a:ln>
        </p:spPr>
      </p:cxnSp>
      <p:sp>
        <p:nvSpPr>
          <p:cNvPr id="152" name="TextBox 96"/>
          <p:cNvSpPr/>
          <p:nvPr/>
        </p:nvSpPr>
        <p:spPr>
          <a:xfrm>
            <a:off x="4787280" y="3858120"/>
            <a:ext cx="233172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Observed wavelength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Box 111"/>
          <p:cNvSpPr/>
          <p:nvPr/>
        </p:nvSpPr>
        <p:spPr>
          <a:xfrm>
            <a:off x="5121360" y="2121840"/>
            <a:ext cx="173556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Absorption line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54" name="Straight Arrow Connector 112"/>
          <p:cNvCxnSpPr/>
          <p:nvPr/>
        </p:nvCxnSpPr>
        <p:spPr>
          <a:xfrm flipH="1">
            <a:off x="5979600" y="2494800"/>
            <a:ext cx="720" cy="214560"/>
          </a:xfrm>
          <a:prstGeom prst="straightConnector1">
            <a:avLst/>
          </a:prstGeom>
          <a:ln w="38100">
            <a:solidFill>
              <a:srgbClr val="000000"/>
            </a:solidFill>
            <a:tailEnd len="med" type="triangle" w="med"/>
          </a:ln>
        </p:spPr>
      </p:cxnSp>
      <p:cxnSp>
        <p:nvCxnSpPr>
          <p:cNvPr id="155" name="Straight Arrow Connector 121"/>
          <p:cNvCxnSpPr/>
          <p:nvPr/>
        </p:nvCxnSpPr>
        <p:spPr>
          <a:xfrm flipV="1">
            <a:off x="5007600" y="1910160"/>
            <a:ext cx="360" cy="1947240"/>
          </a:xfrm>
          <a:prstGeom prst="straightConnector1">
            <a:avLst/>
          </a:prstGeom>
          <a:ln w="19050">
            <a:solidFill>
              <a:srgbClr val="000000"/>
            </a:solidFill>
            <a:tailEnd len="med" type="triangle" w="med"/>
          </a:ln>
        </p:spPr>
      </p:cxnSp>
      <p:sp>
        <p:nvSpPr>
          <p:cNvPr id="156" name="TextBox 122"/>
          <p:cNvSpPr/>
          <p:nvPr/>
        </p:nvSpPr>
        <p:spPr>
          <a:xfrm>
            <a:off x="4393080" y="1900800"/>
            <a:ext cx="59616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Flux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57" name="Straight Connector 137"/>
          <p:cNvCxnSpPr/>
          <p:nvPr/>
        </p:nvCxnSpPr>
        <p:spPr>
          <a:xfrm>
            <a:off x="5001840" y="2755080"/>
            <a:ext cx="493920" cy="360"/>
          </a:xfrm>
          <a:prstGeom prst="straightConnector1">
            <a:avLst/>
          </a:prstGeom>
          <a:ln w="38100">
            <a:solidFill>
              <a:srgbClr val="000000"/>
            </a:solidFill>
          </a:ln>
        </p:spPr>
      </p:cxnSp>
      <p:sp>
        <p:nvSpPr>
          <p:cNvPr id="158" name="Freeform 138"/>
          <p:cNvSpPr/>
          <p:nvPr/>
        </p:nvSpPr>
        <p:spPr>
          <a:xfrm>
            <a:off x="5487120" y="2743200"/>
            <a:ext cx="978120" cy="413640"/>
          </a:xfrm>
          <a:custGeom>
            <a:avLst/>
            <a:gdLst>
              <a:gd name="textAreaLeft" fmla="*/ 0 w 978120"/>
              <a:gd name="textAreaRight" fmla="*/ 978480 w 978120"/>
              <a:gd name="textAreaTop" fmla="*/ 0 h 413640"/>
              <a:gd name="textAreaBottom" fmla="*/ 414000 h 413640"/>
              <a:gd name="GluePoint1X" fmla="*/ 0 w 978408"/>
              <a:gd name="GluePoint1Y" fmla="*/ 9144 h 338338"/>
              <a:gd name="GluePoint2X" fmla="*/ 283464 w 978408"/>
              <a:gd name="GluePoint2Y" fmla="*/ 109728 h 338338"/>
              <a:gd name="GluePoint3X" fmla="*/ 493776 w 978408"/>
              <a:gd name="GluePoint3Y" fmla="*/ 338328 h 338338"/>
              <a:gd name="GluePoint4X" fmla="*/ 685800 w 978408"/>
              <a:gd name="GluePoint4Y" fmla="*/ 118872 h 338338"/>
              <a:gd name="GluePoint5X" fmla="*/ 978408 w 978408"/>
              <a:gd name="GluePoint5Y" fmla="*/ 0 h 338338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978408" h="338338">
                <a:moveTo>
                  <a:pt x="0" y="9144"/>
                </a:moveTo>
                <a:cubicBezTo>
                  <a:pt x="100584" y="32004"/>
                  <a:pt x="201168" y="54864"/>
                  <a:pt x="283464" y="109728"/>
                </a:cubicBezTo>
                <a:cubicBezTo>
                  <a:pt x="365760" y="164592"/>
                  <a:pt x="426720" y="336804"/>
                  <a:pt x="493776" y="338328"/>
                </a:cubicBezTo>
                <a:cubicBezTo>
                  <a:pt x="560832" y="339852"/>
                  <a:pt x="605028" y="175260"/>
                  <a:pt x="685800" y="118872"/>
                </a:cubicBezTo>
                <a:cubicBezTo>
                  <a:pt x="766572" y="62484"/>
                  <a:pt x="872490" y="31242"/>
                  <a:pt x="978408" y="0"/>
                </a:cubicBezTo>
              </a:path>
            </a:pathLst>
          </a:custGeom>
          <a:noFill/>
          <a:ln w="381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JP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grpSp>
        <p:nvGrpSpPr>
          <p:cNvPr id="159" name="Group 18"/>
          <p:cNvGrpSpPr/>
          <p:nvPr/>
        </p:nvGrpSpPr>
        <p:grpSpPr>
          <a:xfrm>
            <a:off x="2076480" y="2306520"/>
            <a:ext cx="4658040" cy="1355760"/>
            <a:chOff x="2076480" y="2306520"/>
            <a:chExt cx="4658040" cy="1355760"/>
          </a:xfrm>
        </p:grpSpPr>
        <p:cxnSp>
          <p:nvCxnSpPr>
            <p:cNvPr id="160" name="Straight Arrow Connector 8"/>
            <p:cNvCxnSpPr/>
            <p:nvPr/>
          </p:nvCxnSpPr>
          <p:spPr>
            <a:xfrm>
              <a:off x="2076480" y="2772000"/>
              <a:ext cx="600480" cy="360"/>
            </a:xfrm>
            <a:prstGeom prst="straightConnector1">
              <a:avLst/>
            </a:prstGeom>
            <a:ln w="76200">
              <a:solidFill>
                <a:srgbClr val="000000"/>
              </a:solidFill>
              <a:tailEnd len="med" type="triangle" w="med"/>
            </a:ln>
          </p:spPr>
        </p:cxnSp>
        <p:sp>
          <p:nvSpPr>
            <p:cNvPr id="161" name="TextBox 104"/>
            <p:cNvSpPr/>
            <p:nvPr/>
          </p:nvSpPr>
          <p:spPr>
            <a:xfrm>
              <a:off x="2279880" y="2306520"/>
              <a:ext cx="933840" cy="369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5000" rIns="90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lang="en-JP" sz="1800" b="0" u="none" strike="noStrike">
                  <a:solidFill>
                    <a:schemeClr val="dk1"/>
                  </a:solidFill>
                  <a:effectLst/>
                  <a:uFillTx/>
                  <a:latin typeface="Calibri"/>
                </a:rPr>
                <a:t>outflow</a:t>
              </a: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62" name="Freeform 140"/>
            <p:cNvSpPr/>
            <p:nvPr/>
          </p:nvSpPr>
          <p:spPr>
            <a:xfrm>
              <a:off x="5327640" y="2760840"/>
              <a:ext cx="978120" cy="413640"/>
            </a:xfrm>
            <a:custGeom>
              <a:avLst/>
              <a:gdLst>
                <a:gd name="textAreaLeft" fmla="*/ 0 w 978120"/>
                <a:gd name="textAreaRight" fmla="*/ 978480 w 978120"/>
                <a:gd name="textAreaTop" fmla="*/ 0 h 413640"/>
                <a:gd name="textAreaBottom" fmla="*/ 414000 h 413640"/>
                <a:gd name="GluePoint1X" fmla="*/ 0 w 978408"/>
                <a:gd name="GluePoint1Y" fmla="*/ 9144 h 338338"/>
                <a:gd name="GluePoint2X" fmla="*/ 283464 w 978408"/>
                <a:gd name="GluePoint2Y" fmla="*/ 109728 h 338338"/>
                <a:gd name="GluePoint3X" fmla="*/ 493776 w 978408"/>
                <a:gd name="GluePoint3Y" fmla="*/ 338328 h 338338"/>
                <a:gd name="GluePoint4X" fmla="*/ 685800 w 978408"/>
                <a:gd name="GluePoint4Y" fmla="*/ 118872 h 338338"/>
                <a:gd name="GluePoint5X" fmla="*/ 978408 w 978408"/>
                <a:gd name="GluePoint5Y" fmla="*/ 0 h 338338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  <a:cxn ang="0">
                  <a:pos x="GluePoint5X" y="GluePoint5Y"/>
                </a:cxn>
              </a:cxnLst>
              <a:rect l="textAreaLeft" t="textAreaTop" r="textAreaRight" b="textAreaBottom"/>
              <a:pathLst>
                <a:path w="978408" h="338338">
                  <a:moveTo>
                    <a:pt x="0" y="9144"/>
                  </a:moveTo>
                  <a:cubicBezTo>
                    <a:pt x="100584" y="32004"/>
                    <a:pt x="201168" y="54864"/>
                    <a:pt x="283464" y="109728"/>
                  </a:cubicBezTo>
                  <a:cubicBezTo>
                    <a:pt x="365760" y="164592"/>
                    <a:pt x="426720" y="336804"/>
                    <a:pt x="493776" y="338328"/>
                  </a:cubicBezTo>
                  <a:cubicBezTo>
                    <a:pt x="560832" y="339852"/>
                    <a:pt x="605028" y="175260"/>
                    <a:pt x="685800" y="118872"/>
                  </a:cubicBezTo>
                  <a:cubicBezTo>
                    <a:pt x="766572" y="62484"/>
                    <a:pt x="872490" y="31242"/>
                    <a:pt x="978408" y="0"/>
                  </a:cubicBezTo>
                </a:path>
              </a:pathLst>
            </a:custGeom>
            <a:noFill/>
            <a:ln w="38100">
              <a:solidFill>
                <a:srgbClr val="000000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JP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63" name="TextBox 22"/>
            <p:cNvSpPr/>
            <p:nvPr/>
          </p:nvSpPr>
          <p:spPr>
            <a:xfrm>
              <a:off x="5113800" y="3324240"/>
              <a:ext cx="1620720" cy="338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lang="en-JP" sz="1600" b="0" u="none" strike="noStrike">
                  <a:solidFill>
                    <a:srgbClr val="0070C0"/>
                  </a:solidFill>
                  <a:effectLst/>
                  <a:uFillTx/>
                  <a:latin typeface="Aptos"/>
                </a:rPr>
                <a:t>Doppler shift</a:t>
              </a:r>
              <a:endParaRPr lang="en-US" sz="16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cxnSp>
          <p:nvCxnSpPr>
            <p:cNvPr id="164" name="Straight Arrow Connector 100"/>
            <p:cNvCxnSpPr/>
            <p:nvPr/>
          </p:nvCxnSpPr>
          <p:spPr>
            <a:xfrm flipH="1">
              <a:off x="5757480" y="3278880"/>
              <a:ext cx="226440" cy="36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len="med" type="triangle" w="med"/>
            </a:ln>
          </p:spPr>
        </p:cxnSp>
      </p:grpSp>
      <p:sp>
        <p:nvSpPr>
          <p:cNvPr id="165" name="TextBox 13"/>
          <p:cNvSpPr/>
          <p:nvPr/>
        </p:nvSpPr>
        <p:spPr>
          <a:xfrm>
            <a:off x="722520" y="4874760"/>
            <a:ext cx="5562720" cy="1446120"/>
          </a:xfrm>
          <a:prstGeom prst="rect">
            <a:avLst/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2200" b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What can be measured?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en-JP" sz="2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Line-of-sight velocity </a:t>
            </a:r>
            <a:r>
              <a:rPr lang="en-JP" sz="2200" b="0" u="none" strike="noStrike">
                <a:solidFill>
                  <a:schemeClr val="dk1"/>
                </a:solidFill>
                <a:effectLst/>
                <a:uFillTx/>
                <a:latin typeface="Wingdings"/>
              </a:rPr>
              <a:t></a:t>
            </a:r>
            <a:r>
              <a:rPr lang="en-JP" sz="2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 Escape into IGM?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en-JP" sz="2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OH column density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en-JP" sz="2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Mass outflow rate &amp; kinetic energy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66" name="Straight Arrow Connector 4"/>
          <p:cNvCxnSpPr/>
          <p:nvPr/>
        </p:nvCxnSpPr>
        <p:spPr>
          <a:xfrm>
            <a:off x="6734520" y="2772000"/>
            <a:ext cx="360" cy="1062360"/>
          </a:xfrm>
          <a:prstGeom prst="straightConnector1">
            <a:avLst/>
          </a:prstGeom>
          <a:ln>
            <a:solidFill>
              <a:srgbClr val="000000"/>
            </a:solidFill>
            <a:headEnd len="med" type="triangle" w="med"/>
            <a:tailEnd len="med" type="triangle" w="med"/>
          </a:ln>
        </p:spPr>
      </p:cxnSp>
      <p:sp>
        <p:nvSpPr>
          <p:cNvPr id="167" name="TextBox 9"/>
          <p:cNvSpPr/>
          <p:nvPr/>
        </p:nvSpPr>
        <p:spPr>
          <a:xfrm rot="5400000">
            <a:off x="6410160" y="3121560"/>
            <a:ext cx="126936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Continuum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68" name="Group 15"/>
          <p:cNvGrpSpPr/>
          <p:nvPr/>
        </p:nvGrpSpPr>
        <p:grpSpPr>
          <a:xfrm>
            <a:off x="7610400" y="1837080"/>
            <a:ext cx="4581360" cy="4677840"/>
            <a:chOff x="7610400" y="1837080"/>
            <a:chExt cx="4581360" cy="4677840"/>
          </a:xfrm>
        </p:grpSpPr>
        <p:cxnSp>
          <p:nvCxnSpPr>
            <p:cNvPr id="169" name="Straight Arrow Connector 71"/>
            <p:cNvCxnSpPr/>
            <p:nvPr/>
          </p:nvCxnSpPr>
          <p:spPr>
            <a:xfrm>
              <a:off x="9181440" y="5246280"/>
              <a:ext cx="360" cy="1120680"/>
            </a:xfrm>
            <a:prstGeom prst="straightConnector1">
              <a:avLst/>
            </a:prstGeom>
            <a:ln w="76200">
              <a:solidFill>
                <a:srgbClr val="000000"/>
              </a:solidFill>
              <a:headEnd len="med" type="triangle" w="med"/>
            </a:ln>
          </p:spPr>
        </p:cxnSp>
        <p:sp>
          <p:nvSpPr>
            <p:cNvPr id="170" name="TextBox 72"/>
            <p:cNvSpPr/>
            <p:nvPr/>
          </p:nvSpPr>
          <p:spPr>
            <a:xfrm>
              <a:off x="8274600" y="5585760"/>
              <a:ext cx="899280" cy="369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5000" rIns="90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lang="en-JP" sz="1800" b="0" u="none" strike="noStrike">
                  <a:solidFill>
                    <a:schemeClr val="dk1"/>
                  </a:solidFill>
                  <a:effectLst/>
                  <a:uFillTx/>
                  <a:latin typeface="Calibri"/>
                </a:rPr>
                <a:t>119 μm</a:t>
              </a: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cxnSp>
          <p:nvCxnSpPr>
            <p:cNvPr id="171" name="Straight Connector 92"/>
            <p:cNvCxnSpPr/>
            <p:nvPr/>
          </p:nvCxnSpPr>
          <p:spPr>
            <a:xfrm>
              <a:off x="9732600" y="2576880"/>
              <a:ext cx="1140480" cy="360"/>
            </a:xfrm>
            <a:prstGeom prst="straightConnector1">
              <a:avLst/>
            </a:prstGeom>
            <a:ln w="38100">
              <a:solidFill>
                <a:srgbClr val="000000"/>
              </a:solidFill>
            </a:ln>
          </p:spPr>
        </p:cxnSp>
        <p:cxnSp>
          <p:nvCxnSpPr>
            <p:cNvPr id="172" name="Straight Connector 93"/>
            <p:cNvCxnSpPr/>
            <p:nvPr/>
          </p:nvCxnSpPr>
          <p:spPr>
            <a:xfrm>
              <a:off x="9732600" y="3715560"/>
              <a:ext cx="1140480" cy="360"/>
            </a:xfrm>
            <a:prstGeom prst="straightConnector1">
              <a:avLst/>
            </a:prstGeom>
            <a:ln w="38100">
              <a:solidFill>
                <a:srgbClr val="000000"/>
              </a:solidFill>
            </a:ln>
          </p:spPr>
        </p:cxnSp>
        <p:cxnSp>
          <p:nvCxnSpPr>
            <p:cNvPr id="173" name="Straight Connector 95"/>
            <p:cNvCxnSpPr/>
            <p:nvPr/>
          </p:nvCxnSpPr>
          <p:spPr>
            <a:xfrm>
              <a:off x="9732600" y="4642560"/>
              <a:ext cx="1140480" cy="360"/>
            </a:xfrm>
            <a:prstGeom prst="straightConnector1">
              <a:avLst/>
            </a:prstGeom>
            <a:ln w="38100">
              <a:solidFill>
                <a:srgbClr val="000000"/>
              </a:solidFill>
            </a:ln>
          </p:spPr>
        </p:cxnSp>
        <p:cxnSp>
          <p:nvCxnSpPr>
            <p:cNvPr id="174" name="Straight Connector 97"/>
            <p:cNvCxnSpPr/>
            <p:nvPr/>
          </p:nvCxnSpPr>
          <p:spPr>
            <a:xfrm>
              <a:off x="8441640" y="3638880"/>
              <a:ext cx="1140480" cy="360"/>
            </a:xfrm>
            <a:prstGeom prst="straightConnector1">
              <a:avLst/>
            </a:prstGeom>
            <a:ln w="38100">
              <a:solidFill>
                <a:srgbClr val="000000"/>
              </a:solidFill>
            </a:ln>
          </p:spPr>
        </p:cxnSp>
        <p:cxnSp>
          <p:nvCxnSpPr>
            <p:cNvPr id="175" name="Straight Connector 98"/>
            <p:cNvCxnSpPr/>
            <p:nvPr/>
          </p:nvCxnSpPr>
          <p:spPr>
            <a:xfrm>
              <a:off x="8441640" y="5246280"/>
              <a:ext cx="1140480" cy="360"/>
            </a:xfrm>
            <a:prstGeom prst="straightConnector1">
              <a:avLst/>
            </a:prstGeom>
            <a:ln w="38100">
              <a:solidFill>
                <a:srgbClr val="000000"/>
              </a:solidFill>
            </a:ln>
          </p:spPr>
        </p:cxnSp>
        <p:cxnSp>
          <p:nvCxnSpPr>
            <p:cNvPr id="176" name="Straight Connector 99"/>
            <p:cNvCxnSpPr/>
            <p:nvPr/>
          </p:nvCxnSpPr>
          <p:spPr>
            <a:xfrm>
              <a:off x="8441640" y="6368760"/>
              <a:ext cx="1140480" cy="360"/>
            </a:xfrm>
            <a:prstGeom prst="straightConnector1">
              <a:avLst/>
            </a:prstGeom>
            <a:ln w="38100">
              <a:solidFill>
                <a:srgbClr val="000000"/>
              </a:solidFill>
            </a:ln>
          </p:spPr>
        </p:cxnSp>
        <p:cxnSp>
          <p:nvCxnSpPr>
            <p:cNvPr id="177" name="Straight Arrow Connector 101"/>
            <p:cNvCxnSpPr/>
            <p:nvPr/>
          </p:nvCxnSpPr>
          <p:spPr>
            <a:xfrm flipV="1">
              <a:off x="8268120" y="2254320"/>
              <a:ext cx="360" cy="4114800"/>
            </a:xfrm>
            <a:prstGeom prst="straightConnector1">
              <a:avLst/>
            </a:prstGeom>
            <a:ln>
              <a:solidFill>
                <a:srgbClr val="000000"/>
              </a:solidFill>
              <a:tailEnd len="med" type="arrow" w="med"/>
            </a:ln>
          </p:spPr>
        </p:cxnSp>
        <p:sp>
          <p:nvSpPr>
            <p:cNvPr id="178" name="TextBox 102"/>
            <p:cNvSpPr/>
            <p:nvPr/>
          </p:nvSpPr>
          <p:spPr>
            <a:xfrm rot="16200000">
              <a:off x="7386840" y="3972600"/>
              <a:ext cx="815760" cy="369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5000" rIns="90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lang="en-JP" sz="1800" b="0" i="1" u="none" strike="noStrike">
                  <a:solidFill>
                    <a:schemeClr val="dk1"/>
                  </a:solidFill>
                  <a:effectLst/>
                  <a:uFillTx/>
                  <a:latin typeface="Calibri"/>
                </a:rPr>
                <a:t>E</a:t>
              </a:r>
              <a:r>
                <a:rPr lang="en-JP" sz="1800" b="0" u="none" strike="noStrike">
                  <a:solidFill>
                    <a:schemeClr val="dk1"/>
                  </a:solidFill>
                  <a:effectLst/>
                  <a:uFillTx/>
                  <a:latin typeface="Calibri"/>
                </a:rPr>
                <a:t>/</a:t>
              </a:r>
              <a:r>
                <a:rPr lang="en-JP" sz="1800" b="0" i="1" u="none" strike="noStrike">
                  <a:solidFill>
                    <a:schemeClr val="dk1"/>
                  </a:solidFill>
                  <a:effectLst/>
                  <a:uFillTx/>
                  <a:latin typeface="Calibri"/>
                </a:rPr>
                <a:t>k</a:t>
              </a:r>
              <a:r>
                <a:rPr lang="en-JP" sz="1800" b="0" u="none" strike="noStrike">
                  <a:solidFill>
                    <a:schemeClr val="dk1"/>
                  </a:solidFill>
                  <a:effectLst/>
                  <a:uFillTx/>
                  <a:latin typeface="Calibri"/>
                </a:rPr>
                <a:t> [K]</a:t>
              </a: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79" name="TextBox 103"/>
            <p:cNvSpPr/>
            <p:nvPr/>
          </p:nvSpPr>
          <p:spPr>
            <a:xfrm>
              <a:off x="8629560" y="1839600"/>
              <a:ext cx="658440" cy="369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lang="en-US" sz="1800" b="0" u="none" strike="noStrike" baseline="30000">
                  <a:solidFill>
                    <a:schemeClr val="dk1"/>
                  </a:solidFill>
                  <a:effectLst/>
                  <a:uFillTx/>
                  <a:latin typeface="Calibri"/>
                </a:rPr>
                <a:t>2</a:t>
              </a:r>
              <a:r>
                <a:rPr lang="sr-RS" sz="1800" b="0" u="none" strike="noStrike">
                  <a:solidFill>
                    <a:schemeClr val="dk1"/>
                  </a:solidFill>
                  <a:effectLst/>
                  <a:uFillTx/>
                  <a:latin typeface="Calibri"/>
                </a:rPr>
                <a:t>П</a:t>
              </a:r>
              <a:r>
                <a:rPr lang="en-US" sz="1800" b="0" u="none" strike="noStrike" baseline="-25000">
                  <a:solidFill>
                    <a:schemeClr val="dk1"/>
                  </a:solidFill>
                  <a:effectLst/>
                  <a:uFillTx/>
                  <a:latin typeface="Calibri"/>
                </a:rPr>
                <a:t>3/2</a:t>
              </a: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80" name="TextBox 105"/>
            <p:cNvSpPr/>
            <p:nvPr/>
          </p:nvSpPr>
          <p:spPr>
            <a:xfrm>
              <a:off x="9941040" y="1837080"/>
              <a:ext cx="658440" cy="369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lang="en-US" sz="1800" b="0" u="none" strike="noStrike" baseline="30000">
                  <a:solidFill>
                    <a:schemeClr val="dk1"/>
                  </a:solidFill>
                  <a:effectLst/>
                  <a:uFillTx/>
                  <a:latin typeface="Calibri"/>
                </a:rPr>
                <a:t>2</a:t>
              </a:r>
              <a:r>
                <a:rPr lang="sr-RS" sz="1800" b="0" u="none" strike="noStrike">
                  <a:solidFill>
                    <a:schemeClr val="dk1"/>
                  </a:solidFill>
                  <a:effectLst/>
                  <a:uFillTx/>
                  <a:latin typeface="Calibri"/>
                </a:rPr>
                <a:t>П</a:t>
              </a:r>
              <a:r>
                <a:rPr lang="en-US" sz="1800" b="0" u="none" strike="noStrike" baseline="-25000">
                  <a:solidFill>
                    <a:schemeClr val="dk1"/>
                  </a:solidFill>
                  <a:effectLst/>
                  <a:uFillTx/>
                  <a:latin typeface="Calibri"/>
                </a:rPr>
                <a:t>1/2</a:t>
              </a: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81" name="TextBox 106"/>
            <p:cNvSpPr/>
            <p:nvPr/>
          </p:nvSpPr>
          <p:spPr>
            <a:xfrm>
              <a:off x="8390520" y="6029280"/>
              <a:ext cx="709920" cy="369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5000" rIns="90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lang="en-JP" sz="1800" b="0" u="none" strike="noStrike">
                  <a:solidFill>
                    <a:schemeClr val="dk1"/>
                  </a:solidFill>
                  <a:effectLst/>
                  <a:uFillTx/>
                  <a:latin typeface="Calibri"/>
                </a:rPr>
                <a:t>J=3/2</a:t>
              </a: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82" name="TextBox 107"/>
            <p:cNvSpPr/>
            <p:nvPr/>
          </p:nvSpPr>
          <p:spPr>
            <a:xfrm>
              <a:off x="10248840" y="3355920"/>
              <a:ext cx="709920" cy="369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5000" rIns="90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lang="en-JP" sz="1800" b="0" u="none" strike="noStrike">
                  <a:solidFill>
                    <a:schemeClr val="dk1"/>
                  </a:solidFill>
                  <a:effectLst/>
                  <a:uFillTx/>
                  <a:latin typeface="Calibri"/>
                </a:rPr>
                <a:t>J=3/2</a:t>
              </a: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83" name="TextBox 109"/>
            <p:cNvSpPr/>
            <p:nvPr/>
          </p:nvSpPr>
          <p:spPr>
            <a:xfrm>
              <a:off x="10248120" y="4290480"/>
              <a:ext cx="709920" cy="369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5000" rIns="90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lang="en-JP" sz="1800" b="0" u="none" strike="noStrike">
                  <a:solidFill>
                    <a:schemeClr val="dk1"/>
                  </a:solidFill>
                  <a:effectLst/>
                  <a:uFillTx/>
                  <a:latin typeface="Calibri"/>
                </a:rPr>
                <a:t>J=1/2</a:t>
              </a: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84" name="TextBox 110"/>
            <p:cNvSpPr/>
            <p:nvPr/>
          </p:nvSpPr>
          <p:spPr>
            <a:xfrm>
              <a:off x="10244880" y="2217600"/>
              <a:ext cx="709920" cy="369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5000" rIns="90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lang="en-JP" sz="1800" b="0" u="none" strike="noStrike">
                  <a:solidFill>
                    <a:schemeClr val="dk1"/>
                  </a:solidFill>
                  <a:effectLst/>
                  <a:uFillTx/>
                  <a:latin typeface="Calibri"/>
                </a:rPr>
                <a:t>J=5/2</a:t>
              </a: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85" name="TextBox 113"/>
            <p:cNvSpPr/>
            <p:nvPr/>
          </p:nvSpPr>
          <p:spPr>
            <a:xfrm>
              <a:off x="8374320" y="4907160"/>
              <a:ext cx="709920" cy="369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5000" rIns="90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lang="en-JP" sz="1800" b="0" u="none" strike="noStrike">
                  <a:solidFill>
                    <a:schemeClr val="dk1"/>
                  </a:solidFill>
                  <a:effectLst/>
                  <a:uFillTx/>
                  <a:latin typeface="Calibri"/>
                </a:rPr>
                <a:t>J=5/2</a:t>
              </a: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86" name="TextBox 114"/>
            <p:cNvSpPr/>
            <p:nvPr/>
          </p:nvSpPr>
          <p:spPr>
            <a:xfrm>
              <a:off x="8371080" y="3287520"/>
              <a:ext cx="709920" cy="369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5000" rIns="90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lang="en-JP" sz="1800" b="0" u="none" strike="noStrike">
                  <a:solidFill>
                    <a:schemeClr val="dk1"/>
                  </a:solidFill>
                  <a:effectLst/>
                  <a:uFillTx/>
                  <a:latin typeface="Calibri"/>
                </a:rPr>
                <a:t>J=7/2</a:t>
              </a: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cxnSp>
          <p:nvCxnSpPr>
            <p:cNvPr id="187" name="Straight Connector 115"/>
            <p:cNvCxnSpPr/>
            <p:nvPr/>
          </p:nvCxnSpPr>
          <p:spPr>
            <a:xfrm>
              <a:off x="8275320" y="5428440"/>
              <a:ext cx="168120" cy="360"/>
            </a:xfrm>
            <a:prstGeom prst="straightConnector1">
              <a:avLst/>
            </a:prstGeom>
            <a:ln>
              <a:solidFill>
                <a:srgbClr val="000000"/>
              </a:solidFill>
            </a:ln>
          </p:spPr>
        </p:cxnSp>
        <p:cxnSp>
          <p:nvCxnSpPr>
            <p:cNvPr id="188" name="Straight Connector 116"/>
            <p:cNvCxnSpPr/>
            <p:nvPr/>
          </p:nvCxnSpPr>
          <p:spPr>
            <a:xfrm>
              <a:off x="8280360" y="4497120"/>
              <a:ext cx="167760" cy="360"/>
            </a:xfrm>
            <a:prstGeom prst="straightConnector1">
              <a:avLst/>
            </a:prstGeom>
            <a:ln>
              <a:solidFill>
                <a:srgbClr val="000000"/>
              </a:solidFill>
            </a:ln>
          </p:spPr>
        </p:cxnSp>
        <p:cxnSp>
          <p:nvCxnSpPr>
            <p:cNvPr id="189" name="Straight Connector 117"/>
            <p:cNvCxnSpPr/>
            <p:nvPr/>
          </p:nvCxnSpPr>
          <p:spPr>
            <a:xfrm>
              <a:off x="8275320" y="2611080"/>
              <a:ext cx="168120" cy="360"/>
            </a:xfrm>
            <a:prstGeom prst="straightConnector1">
              <a:avLst/>
            </a:prstGeom>
            <a:ln>
              <a:solidFill>
                <a:srgbClr val="000000"/>
              </a:solidFill>
            </a:ln>
          </p:spPr>
        </p:cxnSp>
        <p:cxnSp>
          <p:nvCxnSpPr>
            <p:cNvPr id="190" name="Straight Connector 118"/>
            <p:cNvCxnSpPr/>
            <p:nvPr/>
          </p:nvCxnSpPr>
          <p:spPr>
            <a:xfrm>
              <a:off x="8271720" y="3554640"/>
              <a:ext cx="167760" cy="360"/>
            </a:xfrm>
            <a:prstGeom prst="straightConnector1">
              <a:avLst/>
            </a:prstGeom>
            <a:ln>
              <a:solidFill>
                <a:srgbClr val="000000"/>
              </a:solidFill>
            </a:ln>
          </p:spPr>
        </p:cxnSp>
        <p:sp>
          <p:nvSpPr>
            <p:cNvPr id="191" name="TextBox 119"/>
            <p:cNvSpPr/>
            <p:nvPr/>
          </p:nvSpPr>
          <p:spPr>
            <a:xfrm>
              <a:off x="7875360" y="5300280"/>
              <a:ext cx="429480" cy="276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5000" rIns="90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lang="en-JP" sz="1200" b="0" u="none" strike="noStrike">
                  <a:solidFill>
                    <a:schemeClr val="dk1"/>
                  </a:solidFill>
                  <a:effectLst/>
                  <a:uFillTx/>
                  <a:latin typeface="Calibri"/>
                </a:rPr>
                <a:t>100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2" name="TextBox 120"/>
            <p:cNvSpPr/>
            <p:nvPr/>
          </p:nvSpPr>
          <p:spPr>
            <a:xfrm>
              <a:off x="7881120" y="4357800"/>
              <a:ext cx="429480" cy="276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5000" rIns="90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lang="en-JP" sz="1200" b="0" u="none" strike="noStrike">
                  <a:solidFill>
                    <a:schemeClr val="dk1"/>
                  </a:solidFill>
                  <a:effectLst/>
                  <a:uFillTx/>
                  <a:latin typeface="Calibri"/>
                </a:rPr>
                <a:t>200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3" name="TextBox 123"/>
            <p:cNvSpPr/>
            <p:nvPr/>
          </p:nvSpPr>
          <p:spPr>
            <a:xfrm>
              <a:off x="7878240" y="3415320"/>
              <a:ext cx="429480" cy="276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5000" rIns="90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lang="en-JP" sz="1200" b="0" u="none" strike="noStrike">
                  <a:solidFill>
                    <a:schemeClr val="dk1"/>
                  </a:solidFill>
                  <a:effectLst/>
                  <a:uFillTx/>
                  <a:latin typeface="Calibri"/>
                </a:rPr>
                <a:t>300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4" name="TextBox 124"/>
            <p:cNvSpPr/>
            <p:nvPr/>
          </p:nvSpPr>
          <p:spPr>
            <a:xfrm>
              <a:off x="7873560" y="2484360"/>
              <a:ext cx="429480" cy="276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5000" rIns="90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lang="en-JP" sz="1200" b="0" u="none" strike="noStrike">
                  <a:solidFill>
                    <a:schemeClr val="dk1"/>
                  </a:solidFill>
                  <a:effectLst/>
                  <a:uFillTx/>
                  <a:latin typeface="Calibri"/>
                </a:rPr>
                <a:t>400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5" name="TextBox 2"/>
            <p:cNvSpPr/>
            <p:nvPr/>
          </p:nvSpPr>
          <p:spPr>
            <a:xfrm>
              <a:off x="9356760" y="5033160"/>
              <a:ext cx="2835000" cy="1107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lang="en-US" sz="2200" b="1" u="none" strike="noStrike">
                  <a:solidFill>
                    <a:schemeClr val="dk1"/>
                  </a:solidFill>
                  <a:effectLst/>
                  <a:uFillTx/>
                  <a:latin typeface="Aptos"/>
                </a:rPr>
                <a:t>G</a:t>
              </a:r>
              <a:r>
                <a:rPr lang="en-JP" sz="2200" b="1" u="none" strike="noStrike">
                  <a:solidFill>
                    <a:schemeClr val="dk1"/>
                  </a:solidFill>
                  <a:effectLst/>
                  <a:uFillTx/>
                  <a:latin typeface="Aptos"/>
                </a:rPr>
                <a:t>round-state absorption probes cold/low density gas</a:t>
              </a:r>
              <a:endParaRPr lang="en-US" sz="2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6" name="TextBox 19"/>
            <p:cNvSpPr/>
            <p:nvPr/>
          </p:nvSpPr>
          <p:spPr>
            <a:xfrm>
              <a:off x="9901440" y="6146640"/>
              <a:ext cx="1745280" cy="368280"/>
            </a:xfrm>
            <a:prstGeom prst="rect">
              <a:avLst/>
            </a:prstGeom>
            <a:blipFill rotWithShape="0">
              <a:blip r:embed="rId1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 defTabSz="914400">
                <a:lnSpc>
                  <a:spcPct val="100000"/>
                </a:lnSpc>
              </a:pPr>
              <a:r>
                <a:rPr lang="en-JP" sz="1800" b="0" u="none" strike="noStrike">
                  <a:solidFill>
                    <a:srgbClr val="FFFFFF">
                      <a:alpha val="1000"/>
                    </a:srgbClr>
                  </a:solidFill>
                  <a:effectLst/>
                  <a:uFillTx/>
                  <a:latin typeface="Calibri"/>
                </a:rPr>
                <a:t> </a:t>
              </a: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97" name="TextBox 7"/>
          <p:cNvSpPr/>
          <p:nvPr/>
        </p:nvSpPr>
        <p:spPr>
          <a:xfrm>
            <a:off x="3241440" y="3338280"/>
            <a:ext cx="109764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Observer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8" name="Graphic 14" descr="Satellite dish outline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 flipH="1">
            <a:off x="3333600" y="2423880"/>
            <a:ext cx="914040" cy="919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9" dur="indefinite" restart="never" nodeType="tmRoot">
          <p:childTnLst>
            <p:seq>
              <p:cTn id="50" dur="indefinite" nodeType="mainSeq">
                <p:childTnLst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5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6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JP" sz="44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OH in nearby galaxies </a:t>
            </a:r>
            <a:r>
              <a:rPr lang="en-JP" sz="36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(revealed by </a:t>
            </a:r>
            <a:r>
              <a:rPr lang="en-JP" sz="3600" b="0" i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Herschel</a:t>
            </a:r>
            <a:r>
              <a:rPr lang="en-JP" sz="36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)</a:t>
            </a:r>
            <a:endParaRPr lang="en-JP" sz="36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01" name="Picture 4"/>
          <p:cNvPicPr/>
          <p:nvPr/>
        </p:nvPicPr>
        <p:blipFill>
          <a:blip r:embed="rId1"/>
          <a:stretch/>
        </p:blipFill>
        <p:spPr>
          <a:xfrm>
            <a:off x="370440" y="2302200"/>
            <a:ext cx="2567160" cy="3705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2" name="TextBox 5"/>
          <p:cNvSpPr/>
          <p:nvPr/>
        </p:nvSpPr>
        <p:spPr>
          <a:xfrm>
            <a:off x="2855520" y="2765160"/>
            <a:ext cx="92808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119 μm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Box 6"/>
          <p:cNvSpPr/>
          <p:nvPr/>
        </p:nvSpPr>
        <p:spPr>
          <a:xfrm>
            <a:off x="2858040" y="3597480"/>
            <a:ext cx="44064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79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TextBox 8"/>
          <p:cNvSpPr/>
          <p:nvPr/>
        </p:nvSpPr>
        <p:spPr>
          <a:xfrm>
            <a:off x="2858040" y="4478760"/>
            <a:ext cx="44064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84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TextBox 9"/>
          <p:cNvSpPr/>
          <p:nvPr/>
        </p:nvSpPr>
        <p:spPr>
          <a:xfrm>
            <a:off x="2858040" y="5217120"/>
            <a:ext cx="44064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65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Box 17"/>
          <p:cNvSpPr/>
          <p:nvPr/>
        </p:nvSpPr>
        <p:spPr>
          <a:xfrm>
            <a:off x="438120" y="6472440"/>
            <a:ext cx="254952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1800" b="0" i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Gonzalez-Alfonso+2017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Box 18"/>
          <p:cNvSpPr/>
          <p:nvPr/>
        </p:nvSpPr>
        <p:spPr>
          <a:xfrm>
            <a:off x="5461200" y="6472440"/>
            <a:ext cx="157068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1800" b="0" i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Veilleux+2013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TextBox 20"/>
          <p:cNvSpPr/>
          <p:nvPr/>
        </p:nvSpPr>
        <p:spPr>
          <a:xfrm>
            <a:off x="1285200" y="1594800"/>
            <a:ext cx="1028520" cy="461160"/>
          </a:xfrm>
          <a:prstGeom prst="rect">
            <a:avLst/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ULIRG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TextBox 21"/>
          <p:cNvSpPr/>
          <p:nvPr/>
        </p:nvSpPr>
        <p:spPr>
          <a:xfrm>
            <a:off x="3984840" y="1584360"/>
            <a:ext cx="4523760" cy="83052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OH 119 μm outflows in 70% AGN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Wingdings"/>
              </a:rPr>
              <a:t></a:t>
            </a: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 isotropic geometry?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Box 22"/>
          <p:cNvSpPr/>
          <p:nvPr/>
        </p:nvSpPr>
        <p:spPr>
          <a:xfrm rot="16200000">
            <a:off x="-684360" y="3970800"/>
            <a:ext cx="174060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Normalized flux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TextBox 23"/>
          <p:cNvSpPr/>
          <p:nvPr/>
        </p:nvSpPr>
        <p:spPr>
          <a:xfrm>
            <a:off x="1061640" y="6008040"/>
            <a:ext cx="164412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Velocity [km/s]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2" name="Picture 35"/>
          <p:cNvPicPr/>
          <p:nvPr/>
        </p:nvPicPr>
        <p:blipFill>
          <a:blip r:embed="rId2"/>
          <a:srcRect l="0" t="33533" r="0" b="0"/>
          <a:stretch/>
        </p:blipFill>
        <p:spPr>
          <a:xfrm>
            <a:off x="4021560" y="2419560"/>
            <a:ext cx="4450680" cy="3505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3" name="Picture 36"/>
          <p:cNvPicPr/>
          <p:nvPr/>
        </p:nvPicPr>
        <p:blipFill>
          <a:blip r:embed="rId3"/>
          <a:srcRect l="0" t="0" r="49962" b="0"/>
          <a:stretch/>
        </p:blipFill>
        <p:spPr>
          <a:xfrm>
            <a:off x="9020160" y="3134520"/>
            <a:ext cx="3072960" cy="2307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4" name="TextBox 34"/>
          <p:cNvSpPr/>
          <p:nvPr/>
        </p:nvSpPr>
        <p:spPr>
          <a:xfrm>
            <a:off x="9174960" y="1690560"/>
            <a:ext cx="2651760" cy="1199880"/>
          </a:xfrm>
          <a:prstGeom prst="rect">
            <a:avLst/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Emission in AGN-dominant systems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Wingdings"/>
              </a:rPr>
              <a:t></a:t>
            </a: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 high </a:t>
            </a: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excitation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TextBox 10"/>
          <p:cNvSpPr/>
          <p:nvPr/>
        </p:nvSpPr>
        <p:spPr>
          <a:xfrm>
            <a:off x="4363560" y="5958000"/>
            <a:ext cx="3765960" cy="461160"/>
          </a:xfrm>
          <a:prstGeom prst="rect">
            <a:avLst/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Median velocity ~ 200 km/s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TextBox 11"/>
          <p:cNvSpPr/>
          <p:nvPr/>
        </p:nvSpPr>
        <p:spPr>
          <a:xfrm>
            <a:off x="1799640" y="2941920"/>
            <a:ext cx="100296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l</a:t>
            </a:r>
            <a:r>
              <a:rPr lang="en-JP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argest τ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Box 12"/>
          <p:cNvSpPr/>
          <p:nvPr/>
        </p:nvSpPr>
        <p:spPr>
          <a:xfrm>
            <a:off x="637200" y="3412800"/>
            <a:ext cx="59796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H</a:t>
            </a:r>
            <a:r>
              <a:rPr lang="en-JP" sz="1800" b="0" u="none" strike="noStrike" baseline="-25000">
                <a:solidFill>
                  <a:schemeClr val="dk1"/>
                </a:solidFill>
                <a:effectLst/>
                <a:uFillTx/>
                <a:latin typeface="Calibri"/>
              </a:rPr>
              <a:t>2</a:t>
            </a:r>
            <a:r>
              <a:rPr lang="en-JP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Picture 2" descr="An aerial view of the ALMA antenna array in the Chajnantor Plateau of the Chilean Andes.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9" name="TextBox 12"/>
          <p:cNvSpPr/>
          <p:nvPr/>
        </p:nvSpPr>
        <p:spPr>
          <a:xfrm>
            <a:off x="86760" y="6492960"/>
            <a:ext cx="45122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© Clem &amp; Adri Bacri-Normier/wingsforscience.com/ESO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Title 1"/>
          <p:cNvSpPr/>
          <p:nvPr/>
        </p:nvSpPr>
        <p:spPr>
          <a:xfrm>
            <a:off x="990720" y="517680"/>
            <a:ext cx="10515240" cy="13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</a:pPr>
            <a:r>
              <a:rPr lang="en-JP" sz="44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ALMA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44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OH 119 μm in DSFGs at z~4-5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blipFill rotWithShape="0">
            <a:blip r:embed="rId1"/>
            <a:stretch>
              <a:fillRect l="-605" t="-1456"/>
            </a:stretch>
          </a:blipFill>
          <a:ln w="0">
            <a:noFill/>
          </a:ln>
        </p:spPr>
        <p:txBody>
          <a:bodyPr lIns="91440" tIns="45720" rIns="91440" bIns="45720" anchor="t">
            <a:noAutofit/>
          </a:bodyPr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JP" sz="28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Calibri"/>
              </a:rPr>
              <a:t> </a:t>
            </a: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23" name="Picture 7"/>
          <p:cNvPicPr/>
          <p:nvPr/>
        </p:nvPicPr>
        <p:blipFill>
          <a:blip r:embed="rId2"/>
          <a:srcRect l="53418" t="0" r="0" b="0"/>
          <a:stretch/>
        </p:blipFill>
        <p:spPr>
          <a:xfrm>
            <a:off x="508680" y="3579840"/>
            <a:ext cx="2665440" cy="2714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4" name="TextBox 16"/>
          <p:cNvSpPr/>
          <p:nvPr/>
        </p:nvSpPr>
        <p:spPr>
          <a:xfrm>
            <a:off x="508680" y="3210840"/>
            <a:ext cx="148032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1800" b="0" i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Spilker+2018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Box 17"/>
          <p:cNvSpPr/>
          <p:nvPr/>
        </p:nvSpPr>
        <p:spPr>
          <a:xfrm>
            <a:off x="470520" y="6337440"/>
            <a:ext cx="3085560" cy="461160"/>
          </a:xfrm>
          <a:prstGeom prst="rect">
            <a:avLst/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Lensed DSFG at z~5.3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26" name="Picture 12"/>
          <p:cNvPicPr/>
          <p:nvPr/>
        </p:nvPicPr>
        <p:blipFill>
          <a:blip r:embed="rId3"/>
          <a:srcRect l="25365" t="0" r="25442" b="0"/>
          <a:stretch/>
        </p:blipFill>
        <p:spPr>
          <a:xfrm>
            <a:off x="3378960" y="3484440"/>
            <a:ext cx="5409360" cy="270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7" name="TextBox 13"/>
          <p:cNvSpPr/>
          <p:nvPr/>
        </p:nvSpPr>
        <p:spPr>
          <a:xfrm>
            <a:off x="10613520" y="891360"/>
            <a:ext cx="148032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1800" b="0" i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Spilker+2020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TextBox 14"/>
          <p:cNvSpPr/>
          <p:nvPr/>
        </p:nvSpPr>
        <p:spPr>
          <a:xfrm>
            <a:off x="5062320" y="6337440"/>
            <a:ext cx="2278440" cy="461160"/>
          </a:xfrm>
          <a:prstGeom prst="rect">
            <a:avLst/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DSFGs at 4&lt;z&lt;5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29" name="Picture 5" descr="Chart, scatter chart&#10;&#10;Description automatically generated"/>
          <p:cNvPicPr/>
          <p:nvPr/>
        </p:nvPicPr>
        <p:blipFill>
          <a:blip r:embed="rId4"/>
          <a:stretch/>
        </p:blipFill>
        <p:spPr>
          <a:xfrm>
            <a:off x="8927280" y="1260720"/>
            <a:ext cx="3166560" cy="5537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0" name="TextBox 3"/>
          <p:cNvSpPr/>
          <p:nvPr/>
        </p:nvSpPr>
        <p:spPr>
          <a:xfrm>
            <a:off x="2968560" y="2905200"/>
            <a:ext cx="3827880" cy="46116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No outflows in [C II] 158 μm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44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OH 119 </a:t>
            </a:r>
            <a:r>
              <a:rPr lang="en-US" sz="44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μm</a:t>
            </a:r>
            <a:r>
              <a:rPr lang="en-US" sz="44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 in quasars at z~6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/>
          </p:nvPr>
        </p:nvSpPr>
        <p:spPr>
          <a:xfrm>
            <a:off x="107424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3" name="TextBox 22"/>
          <p:cNvSpPr/>
          <p:nvPr/>
        </p:nvSpPr>
        <p:spPr>
          <a:xfrm>
            <a:off x="10691640" y="969840"/>
            <a:ext cx="148032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1800" b="0" i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Spilker+2025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34" name="Picture 5"/>
          <p:cNvPicPr/>
          <p:nvPr/>
        </p:nvPicPr>
        <p:blipFill>
          <a:blip r:embed="rId1"/>
          <a:stretch/>
        </p:blipFill>
        <p:spPr>
          <a:xfrm>
            <a:off x="6698160" y="1378080"/>
            <a:ext cx="5493240" cy="5451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5" name="Picture 13"/>
          <p:cNvPicPr/>
          <p:nvPr/>
        </p:nvPicPr>
        <p:blipFill>
          <a:blip r:embed="rId2"/>
          <a:stretch/>
        </p:blipFill>
        <p:spPr>
          <a:xfrm>
            <a:off x="1218960" y="3160440"/>
            <a:ext cx="5014080" cy="3342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6" name="TextBox 8"/>
          <p:cNvSpPr/>
          <p:nvPr/>
        </p:nvSpPr>
        <p:spPr>
          <a:xfrm>
            <a:off x="4302000" y="5652000"/>
            <a:ext cx="134964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1800" b="0" i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Salak+2024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TextBox 3"/>
          <p:cNvSpPr/>
          <p:nvPr/>
        </p:nvSpPr>
        <p:spPr>
          <a:xfrm>
            <a:off x="1074240" y="1825560"/>
            <a:ext cx="5159160" cy="83052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OH outflows in 80% sources: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Wingdings"/>
              </a:rPr>
              <a:t></a:t>
            </a: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 molecular outflows are ubiquitous!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JP" sz="44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ALMA observations of a quasar at z = 6.04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/>
          </p:nvPr>
        </p:nvSpPr>
        <p:spPr>
          <a:xfrm>
            <a:off x="838080" y="2201040"/>
            <a:ext cx="10515240" cy="3975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40" name="Picture 7"/>
          <p:cNvPicPr/>
          <p:nvPr/>
        </p:nvPicPr>
        <p:blipFill>
          <a:blip r:embed="rId1"/>
          <a:srcRect l="0" t="7133" r="0" b="0"/>
          <a:stretch/>
        </p:blipFill>
        <p:spPr>
          <a:xfrm>
            <a:off x="473040" y="3187800"/>
            <a:ext cx="5197320" cy="3669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1" name="TextBox 14"/>
          <p:cNvSpPr/>
          <p:nvPr/>
        </p:nvSpPr>
        <p:spPr>
          <a:xfrm>
            <a:off x="3582720" y="3374280"/>
            <a:ext cx="1008360" cy="399600"/>
          </a:xfrm>
          <a:prstGeom prst="rect">
            <a:avLst/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120 μm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2" name="Picture 2" descr="ALMA – understanding our cosmic origins | Innovation News Network"/>
          <p:cNvPicPr/>
          <p:nvPr/>
        </p:nvPicPr>
        <p:blipFill>
          <a:blip r:embed="rId2"/>
          <a:stretch/>
        </p:blipFill>
        <p:spPr>
          <a:xfrm>
            <a:off x="6323760" y="3211920"/>
            <a:ext cx="5785200" cy="3254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3" name="TextBox 4"/>
          <p:cNvSpPr/>
          <p:nvPr/>
        </p:nvSpPr>
        <p:spPr>
          <a:xfrm>
            <a:off x="7860600" y="6504480"/>
            <a:ext cx="27115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JP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ALMA  </a:t>
            </a:r>
            <a:r>
              <a:rPr lang="en-JP" sz="1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"Credit: D. Kordan (ESO)"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TextBox 6"/>
          <p:cNvSpPr/>
          <p:nvPr/>
        </p:nvSpPr>
        <p:spPr>
          <a:xfrm>
            <a:off x="838080" y="1357200"/>
            <a:ext cx="10515240" cy="707400"/>
          </a:xfrm>
          <a:prstGeom prst="rect">
            <a:avLst/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just" defTabSz="914400">
              <a:lnSpc>
                <a:spcPct val="100000"/>
              </a:lnSpc>
            </a:pPr>
            <a:r>
              <a:rPr lang="en-JP" sz="2000" b="0" i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D. Salak, T. Hashimoto, A.K. Inoue, T.J.L.C. Bakx, D. Donevski, Y. Tamura, Y. Sugahara, N. Kuno, Y. Miyamoto, S. Fujimoto, &amp; S. Suphapolthaworn, 2024, ApJ, 962, 1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Box 8"/>
          <p:cNvSpPr/>
          <p:nvPr/>
        </p:nvSpPr>
        <p:spPr>
          <a:xfrm>
            <a:off x="6773040" y="2115360"/>
            <a:ext cx="4887000" cy="104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2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Observations in ALMA cycle 10 (P.I. DS)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Angular resolution 0.2” (~ 1 kpc)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Spectral resolution 35 km/s)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TextBox 10"/>
          <p:cNvSpPr/>
          <p:nvPr/>
        </p:nvSpPr>
        <p:spPr>
          <a:xfrm>
            <a:off x="590040" y="2189520"/>
            <a:ext cx="5431680" cy="790560"/>
          </a:xfrm>
          <a:prstGeom prst="rect">
            <a:avLst/>
          </a:pr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lang="en-JP" sz="18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Calibri"/>
              </a:rPr>
              <a:t> 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JP" sz="44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Molecular outflow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248440" cy="4350960"/>
          </a:xfrm>
          <a:prstGeom prst="rect">
            <a:avLst/>
          </a:prstGeom>
          <a:blipFill rotWithShape="0">
            <a:blip r:embed="rId1"/>
            <a:stretch>
              <a:fillRect l="-1454" t="-1456"/>
            </a:stretch>
          </a:blipFill>
          <a:ln w="0">
            <a:noFill/>
          </a:ln>
        </p:spPr>
        <p:txBody>
          <a:bodyPr lIns="91440" tIns="45720" rIns="91440" bIns="45720" anchor="t">
            <a:noAutofit/>
          </a:bodyPr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JP" sz="28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Calibri"/>
              </a:rPr>
              <a:t> </a:t>
            </a: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grpSp>
        <p:nvGrpSpPr>
          <p:cNvPr id="249" name="Group 7"/>
          <p:cNvGrpSpPr/>
          <p:nvPr/>
        </p:nvGrpSpPr>
        <p:grpSpPr>
          <a:xfrm>
            <a:off x="5601960" y="1921320"/>
            <a:ext cx="6501600" cy="4334400"/>
            <a:chOff x="5601960" y="1921320"/>
            <a:chExt cx="6501600" cy="4334400"/>
          </a:xfrm>
        </p:grpSpPr>
        <p:pic>
          <p:nvPicPr>
            <p:cNvPr id="250" name="Picture 4"/>
            <p:cNvPicPr/>
            <p:nvPr/>
          </p:nvPicPr>
          <p:blipFill>
            <a:blip r:embed="rId2"/>
            <a:stretch/>
          </p:blipFill>
          <p:spPr>
            <a:xfrm>
              <a:off x="5601960" y="1921320"/>
              <a:ext cx="6501600" cy="4334400"/>
            </a:xfrm>
            <a:prstGeom prst="rect">
              <a:avLst/>
            </a:prstGeom>
            <a:noFill/>
            <a:ln w="0">
              <a:noFill/>
            </a:ln>
          </p:spPr>
        </p:pic>
        <p:cxnSp>
          <p:nvCxnSpPr>
            <p:cNvPr id="251" name="Straight Arrow Connector 10"/>
            <p:cNvCxnSpPr/>
            <p:nvPr/>
          </p:nvCxnSpPr>
          <p:spPr>
            <a:xfrm flipV="1">
              <a:off x="7133760" y="4586040"/>
              <a:ext cx="336960" cy="567720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len="med" type="triangle" w="med"/>
            </a:ln>
          </p:spPr>
        </p:cxnSp>
        <p:sp>
          <p:nvSpPr>
            <p:cNvPr id="252" name="TextBox 11"/>
            <p:cNvSpPr/>
            <p:nvPr/>
          </p:nvSpPr>
          <p:spPr>
            <a:xfrm>
              <a:off x="6307560" y="5164560"/>
              <a:ext cx="1275840" cy="461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5000" rIns="90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lang="en-JP" sz="2400" b="1" u="none" strike="noStrike">
                  <a:solidFill>
                    <a:schemeClr val="dk1"/>
                  </a:solidFill>
                  <a:effectLst/>
                  <a:uFillTx/>
                  <a:latin typeface="Aptos"/>
                </a:rPr>
                <a:t>outflow</a:t>
              </a:r>
              <a:endPara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53" name="TextBox 36"/>
          <p:cNvSpPr/>
          <p:nvPr/>
        </p:nvSpPr>
        <p:spPr>
          <a:xfrm>
            <a:off x="560880" y="5634000"/>
            <a:ext cx="4763520" cy="46116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Fastest molecular outflow at high z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TextBox 35"/>
          <p:cNvSpPr/>
          <p:nvPr/>
        </p:nvSpPr>
        <p:spPr>
          <a:xfrm>
            <a:off x="10281240" y="6071400"/>
            <a:ext cx="134964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1800" b="0" i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Salak+2024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JP" sz="44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Outflow model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pic>
        <p:nvPicPr>
          <p:cNvPr id="256" name="Picture 4" descr="What's your favorite variation of the spherical cow joke? : r/physicsmemes"/>
          <p:cNvPicPr/>
          <p:nvPr/>
        </p:nvPicPr>
        <p:blipFill>
          <a:blip r:embed="rId1"/>
          <a:stretch/>
        </p:blipFill>
        <p:spPr>
          <a:xfrm>
            <a:off x="8680680" y="2558160"/>
            <a:ext cx="3510720" cy="2534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7" name="TextBox 10"/>
          <p:cNvSpPr/>
          <p:nvPr/>
        </p:nvSpPr>
        <p:spPr>
          <a:xfrm>
            <a:off x="1809000" y="6161400"/>
            <a:ext cx="2751840" cy="52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Ćevapčići (reality)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Box 14"/>
          <p:cNvSpPr/>
          <p:nvPr/>
        </p:nvSpPr>
        <p:spPr>
          <a:xfrm>
            <a:off x="9686520" y="5333040"/>
            <a:ext cx="174060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1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Credit: Ingrid Kallick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Box 29"/>
          <p:cNvSpPr/>
          <p:nvPr/>
        </p:nvSpPr>
        <p:spPr>
          <a:xfrm>
            <a:off x="1591920" y="6161400"/>
            <a:ext cx="3186000" cy="52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Ćevapčići (observed)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0" name="Picture 7" descr="Cevapcici"/>
          <p:cNvPicPr/>
          <p:nvPr/>
        </p:nvPicPr>
        <p:blipFill>
          <a:blip r:embed="rId2"/>
          <a:stretch/>
        </p:blipFill>
        <p:spPr>
          <a:xfrm>
            <a:off x="423000" y="1724400"/>
            <a:ext cx="5297040" cy="4201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1" name="Picture 8" descr="Cevapcici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</a:extLst>
          </a:blip>
          <a:stretch/>
        </p:blipFill>
        <p:spPr>
          <a:xfrm>
            <a:off x="423000" y="1724400"/>
            <a:ext cx="5297040" cy="4201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2" name="Oval 9"/>
          <p:cNvSpPr/>
          <p:nvPr/>
        </p:nvSpPr>
        <p:spPr>
          <a:xfrm>
            <a:off x="5861880" y="2318040"/>
            <a:ext cx="3059640" cy="3059640"/>
          </a:xfrm>
          <a:prstGeom prst="ellipse">
            <a:avLst/>
          </a:prstGeom>
          <a:solidFill>
            <a:srgbClr val="843C0C">
              <a:alpha val="80000"/>
            </a:srgb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lang="en-JP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3" name="TextBox 11"/>
          <p:cNvSpPr/>
          <p:nvPr/>
        </p:nvSpPr>
        <p:spPr>
          <a:xfrm>
            <a:off x="6476400" y="6166080"/>
            <a:ext cx="1830600" cy="52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Our model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1" dur="indefinite" restart="never" nodeType="tmRoot">
          <p:childTnLst>
            <p:seq>
              <p:cTn id="62" dur="indefinite" nodeType="mainSeq">
                <p:childTnLst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6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 additive="repl">
                                        <p:cTn id="69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8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81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86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89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44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Impact on star formation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9528120" cy="4350960"/>
          </a:xfrm>
          <a:prstGeom prst="rect">
            <a:avLst/>
          </a:prstGeom>
          <a:blipFill rotWithShape="0">
            <a:blip r:embed="rId1"/>
            <a:stretch>
              <a:fillRect l="-800" t="-1456"/>
            </a:stretch>
          </a:blipFill>
          <a:ln w="0">
            <a:noFill/>
          </a:ln>
        </p:spPr>
        <p:txBody>
          <a:bodyPr lIns="91440" tIns="45720" rIns="91440" bIns="45720" anchor="t">
            <a:noAutofit/>
          </a:bodyPr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JP" sz="28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Calibri"/>
              </a:rPr>
              <a:t> </a:t>
            </a: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6" name="Oval 11"/>
          <p:cNvSpPr/>
          <p:nvPr/>
        </p:nvSpPr>
        <p:spPr>
          <a:xfrm>
            <a:off x="9336960" y="2759040"/>
            <a:ext cx="1799640" cy="1799640"/>
          </a:xfrm>
          <a:prstGeom prst="ellipse">
            <a:avLst/>
          </a:prstGeom>
          <a:gradFill rotWithShape="0">
            <a:gsLst>
              <a:gs pos="58000">
                <a:srgbClr val="FFFFFF"/>
              </a:gs>
              <a:gs pos="100000">
                <a:srgbClr val="000000"/>
              </a:gs>
            </a:gsLst>
            <a:path path="circle">
              <a:fillToRect l="50000" t="50000" r="50000" b="50000"/>
            </a:path>
          </a:gradFill>
          <a:ln w="38100">
            <a:solidFill>
              <a:srgbClr val="FFFFFF">
                <a:lumMod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JP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cxnSp>
        <p:nvCxnSpPr>
          <p:cNvPr id="267" name="Straight Arrow Connector 15"/>
          <p:cNvCxnSpPr/>
          <p:nvPr/>
        </p:nvCxnSpPr>
        <p:spPr>
          <a:xfrm flipV="1">
            <a:off x="10224360" y="2282760"/>
            <a:ext cx="360" cy="476640"/>
          </a:xfrm>
          <a:prstGeom prst="straightConnector1">
            <a:avLst/>
          </a:prstGeom>
          <a:ln w="38100">
            <a:solidFill>
              <a:srgbClr val="000000"/>
            </a:solidFill>
            <a:tailEnd len="med" type="triangle" w="med"/>
          </a:ln>
        </p:spPr>
      </p:cxnSp>
      <p:cxnSp>
        <p:nvCxnSpPr>
          <p:cNvPr id="268" name="Straight Arrow Connector 16"/>
          <p:cNvCxnSpPr/>
          <p:nvPr/>
        </p:nvCxnSpPr>
        <p:spPr>
          <a:xfrm>
            <a:off x="10224360" y="4559040"/>
            <a:ext cx="360" cy="460080"/>
          </a:xfrm>
          <a:prstGeom prst="straightConnector1">
            <a:avLst/>
          </a:prstGeom>
          <a:ln w="38100">
            <a:solidFill>
              <a:srgbClr val="000000"/>
            </a:solidFill>
            <a:tailEnd len="med" type="triangle" w="med"/>
          </a:ln>
        </p:spPr>
      </p:cxnSp>
      <p:cxnSp>
        <p:nvCxnSpPr>
          <p:cNvPr id="269" name="Straight Arrow Connector 17"/>
          <p:cNvCxnSpPr/>
          <p:nvPr/>
        </p:nvCxnSpPr>
        <p:spPr>
          <a:xfrm flipH="1">
            <a:off x="8884800" y="3663720"/>
            <a:ext cx="452520" cy="360"/>
          </a:xfrm>
          <a:prstGeom prst="straightConnector1">
            <a:avLst/>
          </a:prstGeom>
          <a:ln w="38100">
            <a:solidFill>
              <a:srgbClr val="000000"/>
            </a:solidFill>
            <a:tailEnd len="med" type="triangle" w="med"/>
          </a:ln>
        </p:spPr>
      </p:cxnSp>
      <p:cxnSp>
        <p:nvCxnSpPr>
          <p:cNvPr id="270" name="Straight Arrow Connector 18"/>
          <p:cNvCxnSpPr/>
          <p:nvPr/>
        </p:nvCxnSpPr>
        <p:spPr>
          <a:xfrm>
            <a:off x="11136960" y="3663720"/>
            <a:ext cx="484200" cy="360"/>
          </a:xfrm>
          <a:prstGeom prst="straightConnector1">
            <a:avLst/>
          </a:prstGeom>
          <a:ln w="38100">
            <a:solidFill>
              <a:srgbClr val="000000"/>
            </a:solidFill>
            <a:tailEnd len="med" type="triangle" w="med"/>
          </a:ln>
        </p:spPr>
      </p:cxnSp>
      <p:cxnSp>
        <p:nvCxnSpPr>
          <p:cNvPr id="271" name="Straight Arrow Connector 19"/>
          <p:cNvCxnSpPr>
            <a:endCxn id="266" idx="5"/>
          </p:cNvCxnSpPr>
          <p:nvPr/>
        </p:nvCxnSpPr>
        <p:spPr>
          <a:xfrm>
            <a:off x="10224360" y="3663720"/>
            <a:ext cx="649080" cy="631800"/>
          </a:xfrm>
          <a:prstGeom prst="straightConnector1">
            <a:avLst/>
          </a:prstGeom>
          <a:ln w="12700">
            <a:solidFill>
              <a:srgbClr val="000000"/>
            </a:solidFill>
            <a:headEnd len="med" type="arrow" w="med"/>
            <a:tailEnd len="med" type="arrow" w="med"/>
          </a:ln>
        </p:spPr>
      </p:cxnSp>
      <p:sp>
        <p:nvSpPr>
          <p:cNvPr id="272" name="TextBox 20"/>
          <p:cNvSpPr/>
          <p:nvPr/>
        </p:nvSpPr>
        <p:spPr>
          <a:xfrm>
            <a:off x="10272240" y="2310840"/>
            <a:ext cx="1879920" cy="369000"/>
          </a:xfrm>
          <a:prstGeom prst="rect">
            <a:avLst/>
          </a:pr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lang="en-JP" sz="18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Calibri"/>
              </a:rPr>
              <a:t> 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Box 21"/>
          <p:cNvSpPr/>
          <p:nvPr/>
        </p:nvSpPr>
        <p:spPr>
          <a:xfrm>
            <a:off x="9522000" y="3276360"/>
            <a:ext cx="1429920" cy="369000"/>
          </a:xfrm>
          <a:prstGeom prst="rect">
            <a:avLst/>
          </a:pr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lang="en-JP" sz="18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Calibri"/>
              </a:rPr>
              <a:t> 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Box 22"/>
          <p:cNvSpPr/>
          <p:nvPr/>
        </p:nvSpPr>
        <p:spPr>
          <a:xfrm>
            <a:off x="8282160" y="5136840"/>
            <a:ext cx="3909600" cy="666360"/>
          </a:xfrm>
          <a:prstGeom prst="rect">
            <a:avLst/>
          </a:pr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lang="en-JP" sz="18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Calibri"/>
              </a:rPr>
              <a:t> 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Box 24"/>
          <p:cNvSpPr/>
          <p:nvPr/>
        </p:nvSpPr>
        <p:spPr>
          <a:xfrm>
            <a:off x="3432600" y="5136840"/>
            <a:ext cx="4339440" cy="83052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Evidence of rapid suppression of star foramation at z&gt;6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JP" sz="44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Outflow missed by [C II] 158 μm emission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/>
          </p:nvPr>
        </p:nvSpPr>
        <p:spPr>
          <a:xfrm>
            <a:off x="826920" y="196200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78" name="Picture 8"/>
          <p:cNvPicPr/>
          <p:nvPr/>
        </p:nvPicPr>
        <p:blipFill>
          <a:blip r:embed="rId1"/>
          <a:stretch/>
        </p:blipFill>
        <p:spPr>
          <a:xfrm>
            <a:off x="2725200" y="1753920"/>
            <a:ext cx="6741360" cy="5103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Picture 8"/>
          <p:cNvPicPr/>
          <p:nvPr/>
        </p:nvPicPr>
        <p:blipFill>
          <a:blip r:embed="rId1"/>
          <a:stretch/>
        </p:blipFill>
        <p:spPr>
          <a:xfrm>
            <a:off x="8034480" y="1962360"/>
            <a:ext cx="3791160" cy="3747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0" name="Picture 9"/>
          <p:cNvPicPr/>
          <p:nvPr/>
        </p:nvPicPr>
        <p:blipFill>
          <a:blip r:embed="rId2"/>
          <a:stretch/>
        </p:blipFill>
        <p:spPr>
          <a:xfrm>
            <a:off x="189000" y="1978920"/>
            <a:ext cx="7556400" cy="3731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44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Evidence of AGN feedback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282" name="TextBox 22"/>
          <p:cNvSpPr/>
          <p:nvPr/>
        </p:nvSpPr>
        <p:spPr>
          <a:xfrm>
            <a:off x="328320" y="6239160"/>
            <a:ext cx="148032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just" defTabSz="914400">
              <a:lnSpc>
                <a:spcPct val="100000"/>
              </a:lnSpc>
            </a:pPr>
            <a:r>
              <a:rPr lang="en-JP" sz="1800" b="0" i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Spilker+2025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TextBox 19"/>
          <p:cNvSpPr/>
          <p:nvPr/>
        </p:nvSpPr>
        <p:spPr>
          <a:xfrm>
            <a:off x="2489400" y="5777280"/>
            <a:ext cx="3540960" cy="46116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V</a:t>
            </a:r>
            <a:r>
              <a:rPr lang="en-US" sz="2400" b="0" u="none" strike="noStrike" baseline="-25000">
                <a:solidFill>
                  <a:schemeClr val="dk1"/>
                </a:solidFill>
                <a:effectLst/>
                <a:uFillTx/>
                <a:latin typeface="Aptos"/>
              </a:rPr>
              <a:t>out</a:t>
            </a: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 correlates with L</a:t>
            </a:r>
            <a:r>
              <a:rPr lang="en-US" sz="2400" b="0" u="none" strike="noStrike" baseline="-25000">
                <a:solidFill>
                  <a:schemeClr val="dk1"/>
                </a:solidFill>
                <a:effectLst/>
                <a:uFillTx/>
                <a:latin typeface="Aptos"/>
              </a:rPr>
              <a:t>AGN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TextBox 4"/>
          <p:cNvSpPr/>
          <p:nvPr/>
        </p:nvSpPr>
        <p:spPr>
          <a:xfrm>
            <a:off x="9296280" y="5777280"/>
            <a:ext cx="1799640" cy="842040"/>
          </a:xfrm>
          <a:prstGeom prst="rect">
            <a:avLst/>
          </a:pr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lang="en-JP" sz="18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Calibri"/>
              </a:rPr>
              <a:t> 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JP" sz="44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OH outflows vs. redshift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grpSp>
        <p:nvGrpSpPr>
          <p:cNvPr id="286" name="Group 6"/>
          <p:cNvGrpSpPr/>
          <p:nvPr/>
        </p:nvGrpSpPr>
        <p:grpSpPr>
          <a:xfrm>
            <a:off x="6147720" y="1769040"/>
            <a:ext cx="5827320" cy="5087520"/>
            <a:chOff x="6147720" y="1769040"/>
            <a:chExt cx="5827320" cy="5087520"/>
          </a:xfrm>
        </p:grpSpPr>
        <p:pic>
          <p:nvPicPr>
            <p:cNvPr id="287" name="Picture 7"/>
            <p:cNvPicPr/>
            <p:nvPr/>
          </p:nvPicPr>
          <p:blipFill>
            <a:blip r:embed="rId1"/>
            <a:stretch/>
          </p:blipFill>
          <p:spPr>
            <a:xfrm>
              <a:off x="6147720" y="1769040"/>
              <a:ext cx="5827320" cy="45388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88" name="TextBox 8"/>
            <p:cNvSpPr/>
            <p:nvPr/>
          </p:nvSpPr>
          <p:spPr>
            <a:xfrm>
              <a:off x="9158040" y="6487560"/>
              <a:ext cx="2757600" cy="369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lang="en-JP" sz="1800" b="0" i="1" u="none" strike="noStrike">
                  <a:solidFill>
                    <a:schemeClr val="dk1"/>
                  </a:solidFill>
                  <a:effectLst/>
                  <a:uFillTx/>
                  <a:latin typeface="Aptos"/>
                </a:rPr>
                <a:t>Madau &amp; Dickinson 2014</a:t>
              </a: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89" name="TextBox 3"/>
            <p:cNvSpPr/>
            <p:nvPr/>
          </p:nvSpPr>
          <p:spPr>
            <a:xfrm>
              <a:off x="8697600" y="3868560"/>
              <a:ext cx="1272240" cy="830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lang="en-US" sz="2400" b="0" u="none" strike="noStrike">
                  <a:solidFill>
                    <a:schemeClr val="dk1"/>
                  </a:solidFill>
                  <a:effectLst/>
                  <a:uFillTx/>
                  <a:latin typeface="Aptos Narrow"/>
                </a:rPr>
                <a:t>C</a:t>
              </a:r>
              <a:r>
                <a:rPr lang="en-JP" sz="2400" b="0" u="none" strike="noStrike">
                  <a:solidFill>
                    <a:schemeClr val="dk1"/>
                  </a:solidFill>
                  <a:effectLst/>
                  <a:uFillTx/>
                  <a:latin typeface="Aptos Narrow"/>
                </a:rPr>
                <a:t>osmic noon</a:t>
              </a:r>
              <a:endPara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290" name="Group 5"/>
          <p:cNvGrpSpPr/>
          <p:nvPr/>
        </p:nvGrpSpPr>
        <p:grpSpPr>
          <a:xfrm>
            <a:off x="208440" y="1619280"/>
            <a:ext cx="4629240" cy="5067360"/>
            <a:chOff x="208440" y="1619280"/>
            <a:chExt cx="4629240" cy="5067360"/>
          </a:xfrm>
        </p:grpSpPr>
        <p:pic>
          <p:nvPicPr>
            <p:cNvPr id="291" name="Picture 14" descr="A graph of different colored dots and lines&#10;&#10;AI-generated content may be incorrect."/>
            <p:cNvPicPr/>
            <p:nvPr/>
          </p:nvPicPr>
          <p:blipFill>
            <a:blip r:embed="rId2"/>
            <a:srcRect l="0" t="0" r="-5" b="0"/>
            <a:stretch/>
          </p:blipFill>
          <p:spPr>
            <a:xfrm>
              <a:off x="208440" y="2020320"/>
              <a:ext cx="4629240" cy="46663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92" name="TextBox 4"/>
            <p:cNvSpPr/>
            <p:nvPr/>
          </p:nvSpPr>
          <p:spPr>
            <a:xfrm>
              <a:off x="1355400" y="1619280"/>
              <a:ext cx="2914200" cy="461160"/>
            </a:xfrm>
            <a:prstGeom prst="rect">
              <a:avLst/>
            </a:prstGeom>
            <a:solidFill>
              <a:srgbClr val="FFFF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5000" rIns="90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lang="en-JP" sz="2400" b="0" u="none" strike="noStrike">
                  <a:solidFill>
                    <a:schemeClr val="dk1"/>
                  </a:solidFill>
                  <a:effectLst/>
                  <a:uFillTx/>
                  <a:latin typeface="Aptos"/>
                </a:rPr>
                <a:t>No data at 0.5 &lt; z &lt; 4</a:t>
              </a:r>
              <a:endPara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93" name="TextBox 2"/>
          <p:cNvSpPr/>
          <p:nvPr/>
        </p:nvSpPr>
        <p:spPr>
          <a:xfrm>
            <a:off x="7497360" y="365040"/>
            <a:ext cx="3672360" cy="1199880"/>
          </a:xfrm>
          <a:prstGeom prst="rect">
            <a:avLst/>
          </a:prstGeom>
          <a:solidFill>
            <a:srgbClr val="FFFF00">
              <a:alpha val="3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2400" b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First ALMA observations of OH in Hot DOGs at z=3 just finished!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TextBox 11"/>
          <p:cNvSpPr/>
          <p:nvPr/>
        </p:nvSpPr>
        <p:spPr>
          <a:xfrm>
            <a:off x="1871280" y="4699440"/>
            <a:ext cx="506520" cy="86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5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?</a:t>
            </a:r>
            <a:endParaRPr lang="en-US" sz="5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0" dur="indefinite" restart="never" nodeType="tmRoot">
          <p:childTnLst>
            <p:seq>
              <p:cTn id="91" dur="indefinite" nodeType="mainSeq">
                <p:childTnLst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96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JP" sz="42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Future:</a:t>
            </a:r>
            <a:r>
              <a:rPr lang="en-JP" sz="42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 </a:t>
            </a:r>
            <a:r>
              <a:rPr lang="en-JP" sz="28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The Probe far-Infrared Mission for Astrophysics</a:t>
            </a: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pic>
        <p:nvPicPr>
          <p:cNvPr id="296" name="Picture 14"/>
          <p:cNvPicPr/>
          <p:nvPr/>
        </p:nvPicPr>
        <p:blipFill>
          <a:blip r:embed="rId1"/>
          <a:stretch/>
        </p:blipFill>
        <p:spPr>
          <a:xfrm>
            <a:off x="838080" y="1513440"/>
            <a:ext cx="10394280" cy="5344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7" name="Picture 2" descr="PRIMA"/>
          <p:cNvPicPr/>
          <p:nvPr/>
        </p:nvPicPr>
        <p:blipFill>
          <a:blip r:embed="rId2"/>
          <a:stretch/>
        </p:blipFill>
        <p:spPr>
          <a:xfrm>
            <a:off x="5596560" y="1690560"/>
            <a:ext cx="998640" cy="873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8" name="TextBox 10"/>
          <p:cNvSpPr/>
          <p:nvPr/>
        </p:nvSpPr>
        <p:spPr>
          <a:xfrm>
            <a:off x="8410680" y="6480000"/>
            <a:ext cx="378108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Modified from </a:t>
            </a:r>
            <a:r>
              <a:rPr lang="en-JP" sz="1800" b="0" i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Herrera-Camus+2026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299" name="Straight Connector 20"/>
          <p:cNvCxnSpPr/>
          <p:nvPr/>
        </p:nvCxnSpPr>
        <p:spPr>
          <a:xfrm>
            <a:off x="7909200" y="4470480"/>
            <a:ext cx="360" cy="709200"/>
          </a:xfrm>
          <a:prstGeom prst="straightConnector1">
            <a:avLst/>
          </a:prstGeom>
          <a:ln w="76200">
            <a:solidFill>
              <a:srgbClr val="C00000"/>
            </a:solidFill>
          </a:ln>
        </p:spPr>
      </p:cxnSp>
      <p:sp>
        <p:nvSpPr>
          <p:cNvPr id="300" name="TextBox 22"/>
          <p:cNvSpPr/>
          <p:nvPr/>
        </p:nvSpPr>
        <p:spPr>
          <a:xfrm>
            <a:off x="7909560" y="4624560"/>
            <a:ext cx="1473120" cy="43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2200" b="1" u="none" strike="noStrike">
                <a:solidFill>
                  <a:srgbClr val="C00000"/>
                </a:solidFill>
                <a:effectLst/>
                <a:uFillTx/>
                <a:latin typeface="Calibri"/>
              </a:rPr>
              <a:t>OH</a:t>
            </a:r>
            <a:r>
              <a:rPr lang="en-JP" sz="2200" b="1" u="none" strike="noStrike" baseline="-25000">
                <a:solidFill>
                  <a:srgbClr val="C00000"/>
                </a:solidFill>
                <a:effectLst/>
                <a:uFillTx/>
                <a:latin typeface="Calibri"/>
              </a:rPr>
              <a:t>119</a:t>
            </a:r>
            <a:r>
              <a:rPr lang="en-JP" sz="2200" b="1" u="none" strike="noStrike">
                <a:solidFill>
                  <a:srgbClr val="C00000"/>
                </a:solidFill>
                <a:effectLst/>
                <a:uFillTx/>
                <a:latin typeface="Calibri"/>
              </a:rPr>
              <a:t> (z=5)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1" name="TextBox 30"/>
          <p:cNvSpPr/>
          <p:nvPr/>
        </p:nvSpPr>
        <p:spPr>
          <a:xfrm>
            <a:off x="4386240" y="1280160"/>
            <a:ext cx="2787480" cy="46116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PRIMA (24-235 μm)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02" name="Straight Arrow Connector 5"/>
          <p:cNvCxnSpPr/>
          <p:nvPr/>
        </p:nvCxnSpPr>
        <p:spPr>
          <a:xfrm>
            <a:off x="4691520" y="2605680"/>
            <a:ext cx="2177640" cy="360"/>
          </a:xfrm>
          <a:prstGeom prst="straightConnector1">
            <a:avLst/>
          </a:prstGeom>
          <a:ln w="76200">
            <a:solidFill>
              <a:srgbClr val="000000"/>
            </a:solidFill>
            <a:headEnd len="med" type="triangle" w="med"/>
            <a:tailEnd len="med" type="triangle" w="med"/>
          </a:ln>
        </p:spPr>
      </p:cxnSp>
      <p:cxnSp>
        <p:nvCxnSpPr>
          <p:cNvPr id="303" name="Straight Connector 4"/>
          <p:cNvCxnSpPr/>
          <p:nvPr/>
        </p:nvCxnSpPr>
        <p:spPr>
          <a:xfrm>
            <a:off x="6288120" y="5498280"/>
            <a:ext cx="360" cy="708840"/>
          </a:xfrm>
          <a:prstGeom prst="straightConnector1">
            <a:avLst/>
          </a:prstGeom>
          <a:ln w="76200">
            <a:solidFill>
              <a:srgbClr val="000000"/>
            </a:solidFill>
          </a:ln>
        </p:spPr>
      </p:cxnSp>
      <p:sp>
        <p:nvSpPr>
          <p:cNvPr id="304" name="TextBox 6"/>
          <p:cNvSpPr/>
          <p:nvPr/>
        </p:nvSpPr>
        <p:spPr>
          <a:xfrm>
            <a:off x="6288120" y="5637240"/>
            <a:ext cx="1473120" cy="43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JP" sz="22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OH</a:t>
            </a:r>
            <a:r>
              <a:rPr lang="en-JP" sz="2200" b="1" u="none" strike="noStrike" baseline="-25000">
                <a:solidFill>
                  <a:schemeClr val="dk1"/>
                </a:solidFill>
                <a:effectLst/>
                <a:uFillTx/>
                <a:latin typeface="Calibri"/>
              </a:rPr>
              <a:t>119</a:t>
            </a:r>
            <a:r>
              <a:rPr lang="en-JP" sz="22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(z=0)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05" name="Straight Arrow Connector 2"/>
          <p:cNvCxnSpPr/>
          <p:nvPr/>
        </p:nvCxnSpPr>
        <p:spPr>
          <a:xfrm>
            <a:off x="968760" y="2604960"/>
            <a:ext cx="3723120" cy="360"/>
          </a:xfrm>
          <a:prstGeom prst="straightConnector1">
            <a:avLst/>
          </a:prstGeom>
          <a:ln w="76200">
            <a:solidFill>
              <a:srgbClr val="000000"/>
            </a:solidFill>
            <a:headEnd len="med" type="triangle" w="med"/>
            <a:tailEnd len="med" type="triangle" w="med"/>
          </a:ln>
        </p:spPr>
      </p:cxnSp>
      <p:cxnSp>
        <p:nvCxnSpPr>
          <p:cNvPr id="306" name="Straight Arrow Connector 7"/>
          <p:cNvCxnSpPr/>
          <p:nvPr/>
        </p:nvCxnSpPr>
        <p:spPr>
          <a:xfrm>
            <a:off x="7104240" y="2604960"/>
            <a:ext cx="3645360" cy="360"/>
          </a:xfrm>
          <a:prstGeom prst="straightConnector1">
            <a:avLst/>
          </a:prstGeom>
          <a:ln w="76200">
            <a:solidFill>
              <a:srgbClr val="000000"/>
            </a:solidFill>
            <a:headEnd len="med" type="triangle" w="med"/>
            <a:tailEnd len="med" type="triangle" w="med"/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JP" sz="44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Summary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228600" indent="-228600" algn="just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Studying molecular outflows via absorption lines at z &gt; 2</a:t>
            </a:r>
            <a:endParaRPr lang="en-JP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just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70-80% detection rate of OH 119 μm outflows </a:t>
            </a: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Wingdings"/>
              </a:rPr>
              <a:t></a:t>
            </a: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 isotropic &amp; ubiquitous</a:t>
            </a:r>
            <a:endParaRPr lang="en-JP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just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Case study</a:t>
            </a:r>
            <a:endParaRPr lang="en-JP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just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ALMA observations of OH 119 </a:t>
            </a:r>
            <a:r>
              <a:rPr lang="en-JP" sz="2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μ</a:t>
            </a:r>
            <a:r>
              <a:rPr lang="en-US" sz="2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m in the quasar J2054-0005 at z=6.04</a:t>
            </a:r>
            <a:endParaRPr lang="en-JP" sz="2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just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Mass outflow rate exceeds SFR by ~2</a:t>
            </a:r>
            <a:endParaRPr lang="en-JP" sz="2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just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Evidence of rapid suppression of SF in SFGs and quasars</a:t>
            </a:r>
            <a:endParaRPr lang="en-JP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just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Future instruments (PRIMA) will probe outflows at z ~ 0 – 2</a:t>
            </a:r>
            <a:endParaRPr lang="en-JP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lang="en-JP" sz="4400" b="1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Thank you!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11" name="Picture 5" descr="肉厚でも柔らかく、香ばしい。仙台が誇る人気牛タン専門店｜UMAGA(ウマガ) 福岡の“うまい”を探求するWEBマガジン"/>
          <p:cNvPicPr/>
          <p:nvPr/>
        </p:nvPicPr>
        <p:blipFill>
          <a:blip r:embed="rId1"/>
          <a:stretch/>
        </p:blipFill>
        <p:spPr>
          <a:xfrm>
            <a:off x="0" y="2252160"/>
            <a:ext cx="4194000" cy="300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2" name="TextBox 6"/>
          <p:cNvSpPr/>
          <p:nvPr/>
        </p:nvSpPr>
        <p:spPr>
          <a:xfrm>
            <a:off x="954720" y="5364000"/>
            <a:ext cx="2282400" cy="83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Beef tongue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(local specialty)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13" name="Picture 7" descr="Sendai Tanabata Festival | Discover SENDAI"/>
          <p:cNvPicPr/>
          <p:nvPr/>
        </p:nvPicPr>
        <p:blipFill>
          <a:blip r:embed="rId2"/>
          <a:stretch/>
        </p:blipFill>
        <p:spPr>
          <a:xfrm>
            <a:off x="4134960" y="2246400"/>
            <a:ext cx="4508280" cy="300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4" name="TextBox 8"/>
          <p:cNvSpPr/>
          <p:nvPr/>
        </p:nvSpPr>
        <p:spPr>
          <a:xfrm>
            <a:off x="5180760" y="5362200"/>
            <a:ext cx="2417040" cy="83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Tanabata festival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(early August)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15" name="Picture 9" descr="松島・東松島で観光するならみるべき観光スポット13選 | 海街さんぽ海街さんぽ"/>
          <p:cNvPicPr/>
          <p:nvPr/>
        </p:nvPicPr>
        <p:blipFill>
          <a:blip r:embed="rId3"/>
          <a:stretch/>
        </p:blipFill>
        <p:spPr>
          <a:xfrm>
            <a:off x="8391960" y="2246400"/>
            <a:ext cx="3799800" cy="300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6" name="TextBox 10"/>
          <p:cNvSpPr/>
          <p:nvPr/>
        </p:nvSpPr>
        <p:spPr>
          <a:xfrm>
            <a:off x="8862480" y="5334840"/>
            <a:ext cx="3121560" cy="83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Matsushima island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JP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(best 3 views in Japan)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JP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Impact on star formation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31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257440" cy="4530240"/>
          </a:xfrm>
          <a:prstGeom prst="rect">
            <a:avLst/>
          </a:prstGeom>
          <a:blipFill rotWithShape="0">
            <a:blip r:embed="rId1"/>
            <a:stretch>
              <a:fillRect l="-1451" t="-1398"/>
            </a:stretch>
          </a:blipFill>
          <a:ln w="0">
            <a:noFill/>
          </a:ln>
        </p:spPr>
        <p:txBody>
          <a:bodyPr lIns="91440" tIns="45720" rIns="91440" bIns="45720" anchor="t">
            <a:noAutofit/>
          </a:bodyPr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JP" sz="28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Calibri"/>
              </a:rPr>
              <a:t> </a:t>
            </a: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19" name="Picture 5"/>
          <p:cNvPicPr/>
          <p:nvPr/>
        </p:nvPicPr>
        <p:blipFill>
          <a:blip r:embed="rId2"/>
          <a:stretch/>
        </p:blipFill>
        <p:spPr>
          <a:xfrm>
            <a:off x="5939640" y="2387520"/>
            <a:ext cx="6252120" cy="3608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0" name="TextBox 4"/>
          <p:cNvSpPr/>
          <p:nvPr/>
        </p:nvSpPr>
        <p:spPr>
          <a:xfrm>
            <a:off x="10727280" y="2017440"/>
            <a:ext cx="1389960" cy="387360"/>
          </a:xfrm>
          <a:prstGeom prst="rect">
            <a:avLst/>
          </a:pr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lang="en-JP" sz="18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Calibri"/>
              </a:rPr>
              <a:t> 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TextBox 7"/>
          <p:cNvSpPr/>
          <p:nvPr/>
        </p:nvSpPr>
        <p:spPr>
          <a:xfrm>
            <a:off x="1685880" y="3429000"/>
            <a:ext cx="3561840" cy="46116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SFR overestimated by 2x?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2" name="TextBox 9"/>
          <p:cNvSpPr/>
          <p:nvPr/>
        </p:nvSpPr>
        <p:spPr>
          <a:xfrm>
            <a:off x="1024560" y="6121800"/>
            <a:ext cx="443772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</a:t>
            </a:r>
            <a:r>
              <a:rPr lang="en-JP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f. FWHM(Lya) ~ 4890 km/s (</a:t>
            </a:r>
            <a:r>
              <a:rPr lang="en-JP" sz="1800" b="0" i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Jiang+2008</a:t>
            </a:r>
            <a:r>
              <a:rPr lang="en-JP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JP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CIGALE model input parameters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blipFill rotWithShape="0">
            <a:blip r:embed="rId1"/>
            <a:stretch>
              <a:fillRect l="-605" t="-1456"/>
            </a:stretch>
          </a:blipFill>
          <a:ln w="0">
            <a:noFill/>
          </a:ln>
        </p:spPr>
        <p:txBody>
          <a:bodyPr lIns="91440" tIns="45720" rIns="91440" bIns="45720" anchor="t">
            <a:noAutofit/>
          </a:bodyPr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JP" sz="28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Calibri"/>
              </a:rPr>
              <a:t> </a:t>
            </a: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25" name="Picture 4"/>
          <p:cNvPicPr/>
          <p:nvPr/>
        </p:nvPicPr>
        <p:blipFill>
          <a:blip r:embed="rId2"/>
          <a:stretch/>
        </p:blipFill>
        <p:spPr>
          <a:xfrm>
            <a:off x="8495280" y="3112200"/>
            <a:ext cx="3594600" cy="2684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6" name="TextBox 5"/>
          <p:cNvSpPr/>
          <p:nvPr/>
        </p:nvSpPr>
        <p:spPr>
          <a:xfrm>
            <a:off x="10642680" y="2712960"/>
            <a:ext cx="142200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JP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Boquien+19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Rounded Rectangle 26"/>
          <p:cNvSpPr/>
          <p:nvPr/>
        </p:nvSpPr>
        <p:spPr>
          <a:xfrm>
            <a:off x="3945600" y="4265280"/>
            <a:ext cx="1911240" cy="779760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JP" sz="1800" b="0" u="none" strike="noStrike">
              <a:solidFill>
                <a:srgbClr val="FFC000"/>
              </a:solidFill>
              <a:effectLst/>
              <a:uFillTx/>
              <a:latin typeface="Calibri"/>
            </a:endParaRPr>
          </a:p>
        </p:txBody>
      </p:sp>
      <p:sp>
        <p:nvSpPr>
          <p:cNvPr id="328" name="Rounded Rectangle 25"/>
          <p:cNvSpPr/>
          <p:nvPr/>
        </p:nvSpPr>
        <p:spPr>
          <a:xfrm>
            <a:off x="4722840" y="2503440"/>
            <a:ext cx="414360" cy="461160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JP" sz="1800" b="0" u="none" strike="noStrike">
              <a:solidFill>
                <a:srgbClr val="FFC000"/>
              </a:solidFill>
              <a:effectLst/>
              <a:uFillTx/>
              <a:latin typeface="Calibri"/>
            </a:endParaRPr>
          </a:p>
        </p:txBody>
      </p:sp>
      <p:sp>
        <p:nvSpPr>
          <p:cNvPr id="3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Thin</a:t>
            </a:r>
            <a:r>
              <a:rPr lang="en-JP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-shell outflow model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33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7252920" cy="4350960"/>
          </a:xfrm>
          <a:prstGeom prst="rect">
            <a:avLst/>
          </a:prstGeom>
          <a:blipFill rotWithShape="0">
            <a:blip r:embed="rId1"/>
            <a:stretch/>
          </a:blipFill>
          <a:ln w="0">
            <a:noFill/>
          </a:ln>
        </p:spPr>
        <p:txBody>
          <a:bodyPr lIns="91440" tIns="45720" rIns="91440" bIns="45720" anchor="t">
            <a:noAutofit/>
          </a:bodyPr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JP" sz="28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Calibri"/>
              </a:rPr>
              <a:t> </a:t>
            </a: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1" name="Oval 4"/>
          <p:cNvSpPr/>
          <p:nvPr/>
        </p:nvSpPr>
        <p:spPr>
          <a:xfrm>
            <a:off x="9213120" y="2712240"/>
            <a:ext cx="1799640" cy="1799640"/>
          </a:xfrm>
          <a:prstGeom prst="ellipse">
            <a:avLst/>
          </a:prstGeom>
          <a:gradFill rotWithShape="0">
            <a:gsLst>
              <a:gs pos="58000">
                <a:srgbClr val="FFFFFF"/>
              </a:gs>
              <a:gs pos="100000">
                <a:srgbClr val="000000"/>
              </a:gs>
            </a:gsLst>
            <a:path path="circle">
              <a:fillToRect l="50000" t="50000" r="50000" b="50000"/>
            </a:path>
          </a:gradFill>
          <a:ln w="38100">
            <a:solidFill>
              <a:srgbClr val="FFFFFF">
                <a:lumMod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JP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cxnSp>
        <p:nvCxnSpPr>
          <p:cNvPr id="332" name="Straight Arrow Connector 5"/>
          <p:cNvCxnSpPr/>
          <p:nvPr/>
        </p:nvCxnSpPr>
        <p:spPr>
          <a:xfrm flipV="1">
            <a:off x="10100520" y="2235960"/>
            <a:ext cx="360" cy="476640"/>
          </a:xfrm>
          <a:prstGeom prst="straightConnector1">
            <a:avLst/>
          </a:prstGeom>
          <a:ln w="38100">
            <a:solidFill>
              <a:srgbClr val="000000"/>
            </a:solidFill>
            <a:tailEnd len="med" type="triangle" w="med"/>
          </a:ln>
        </p:spPr>
      </p:cxnSp>
      <p:cxnSp>
        <p:nvCxnSpPr>
          <p:cNvPr id="333" name="Straight Arrow Connector 6"/>
          <p:cNvCxnSpPr/>
          <p:nvPr/>
        </p:nvCxnSpPr>
        <p:spPr>
          <a:xfrm>
            <a:off x="10100520" y="4512240"/>
            <a:ext cx="360" cy="460080"/>
          </a:xfrm>
          <a:prstGeom prst="straightConnector1">
            <a:avLst/>
          </a:prstGeom>
          <a:ln w="38100">
            <a:solidFill>
              <a:srgbClr val="000000"/>
            </a:solidFill>
            <a:tailEnd len="med" type="triangle" w="med"/>
          </a:ln>
        </p:spPr>
      </p:cxnSp>
      <p:cxnSp>
        <p:nvCxnSpPr>
          <p:cNvPr id="334" name="Straight Arrow Connector 7"/>
          <p:cNvCxnSpPr/>
          <p:nvPr/>
        </p:nvCxnSpPr>
        <p:spPr>
          <a:xfrm flipH="1">
            <a:off x="8760600" y="3616920"/>
            <a:ext cx="452520" cy="360"/>
          </a:xfrm>
          <a:prstGeom prst="straightConnector1">
            <a:avLst/>
          </a:prstGeom>
          <a:ln w="38100">
            <a:solidFill>
              <a:srgbClr val="000000"/>
            </a:solidFill>
            <a:tailEnd len="med" type="triangle" w="med"/>
          </a:ln>
        </p:spPr>
      </p:cxnSp>
      <p:cxnSp>
        <p:nvCxnSpPr>
          <p:cNvPr id="335" name="Straight Arrow Connector 8"/>
          <p:cNvCxnSpPr/>
          <p:nvPr/>
        </p:nvCxnSpPr>
        <p:spPr>
          <a:xfrm>
            <a:off x="11012760" y="3616920"/>
            <a:ext cx="484560" cy="360"/>
          </a:xfrm>
          <a:prstGeom prst="straightConnector1">
            <a:avLst/>
          </a:prstGeom>
          <a:ln w="38100">
            <a:solidFill>
              <a:srgbClr val="000000"/>
            </a:solidFill>
            <a:tailEnd len="med" type="triangle" w="med"/>
          </a:ln>
        </p:spPr>
      </p:cxnSp>
      <p:cxnSp>
        <p:nvCxnSpPr>
          <p:cNvPr id="336" name="Straight Arrow Connector 9"/>
          <p:cNvCxnSpPr>
            <a:endCxn id="331" idx="5"/>
          </p:cNvCxnSpPr>
          <p:nvPr/>
        </p:nvCxnSpPr>
        <p:spPr>
          <a:xfrm>
            <a:off x="10100520" y="3616920"/>
            <a:ext cx="649080" cy="631800"/>
          </a:xfrm>
          <a:prstGeom prst="straightConnector1">
            <a:avLst/>
          </a:prstGeom>
          <a:ln w="12700">
            <a:solidFill>
              <a:srgbClr val="000000"/>
            </a:solidFill>
            <a:headEnd len="med" type="arrow" w="med"/>
            <a:tailEnd len="med" type="arrow" w="med"/>
          </a:ln>
        </p:spPr>
      </p:cxnSp>
      <p:sp>
        <p:nvSpPr>
          <p:cNvPr id="337" name="TextBox 10"/>
          <p:cNvSpPr/>
          <p:nvPr/>
        </p:nvSpPr>
        <p:spPr>
          <a:xfrm>
            <a:off x="10095840" y="2304000"/>
            <a:ext cx="1879920" cy="369000"/>
          </a:xfrm>
          <a:prstGeom prst="rect">
            <a:avLst/>
          </a:pr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lang="en-JP" sz="18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Calibri"/>
              </a:rPr>
              <a:t> 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TextBox 11"/>
          <p:cNvSpPr/>
          <p:nvPr/>
        </p:nvSpPr>
        <p:spPr>
          <a:xfrm>
            <a:off x="10770840" y="4064040"/>
            <a:ext cx="1429920" cy="369000"/>
          </a:xfrm>
          <a:prstGeom prst="rect">
            <a:avLst/>
          </a:pr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lang="en-JP" sz="18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Calibri"/>
              </a:rPr>
              <a:t> 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9" name="TextBox 12"/>
          <p:cNvSpPr/>
          <p:nvPr/>
        </p:nvSpPr>
        <p:spPr>
          <a:xfrm>
            <a:off x="8724240" y="5002200"/>
            <a:ext cx="2742840" cy="64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Expanding thin shell (e.g., Veilleux+20)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0" name="Arc 15"/>
          <p:cNvSpPr/>
          <p:nvPr/>
        </p:nvSpPr>
        <p:spPr>
          <a:xfrm flipH="1">
            <a:off x="4942440" y="2161080"/>
            <a:ext cx="2130480" cy="897480"/>
          </a:xfrm>
          <a:prstGeom prst="arc">
            <a:avLst>
              <a:gd name="adj1" fmla="val 18869802"/>
              <a:gd name="adj2" fmla="val 21377542"/>
            </a:avLst>
          </a:prstGeom>
          <a:noFill/>
          <a:ln w="19050">
            <a:solidFill>
              <a:srgbClr val="7030A0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JP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1" name="TextBox 16"/>
          <p:cNvSpPr/>
          <p:nvPr/>
        </p:nvSpPr>
        <p:spPr>
          <a:xfrm>
            <a:off x="5680080" y="1981440"/>
            <a:ext cx="1799280" cy="369000"/>
          </a:xfrm>
          <a:prstGeom prst="rect">
            <a:avLst/>
          </a:pr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lang="en-JP" sz="18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Calibri"/>
              </a:rPr>
              <a:t> 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2" name="TextBox 17"/>
          <p:cNvSpPr/>
          <p:nvPr/>
        </p:nvSpPr>
        <p:spPr>
          <a:xfrm>
            <a:off x="5033160" y="3201480"/>
            <a:ext cx="168480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rgbClr val="7030A0"/>
                </a:solidFill>
                <a:effectLst/>
                <a:uFillTx/>
                <a:latin typeface="Arial"/>
              </a:rPr>
              <a:t>Opening angle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3" name="Arc 13"/>
          <p:cNvSpPr/>
          <p:nvPr/>
        </p:nvSpPr>
        <p:spPr>
          <a:xfrm flipH="1" flipV="1">
            <a:off x="5282640" y="4310640"/>
            <a:ext cx="2130480" cy="897480"/>
          </a:xfrm>
          <a:prstGeom prst="arc">
            <a:avLst>
              <a:gd name="adj1" fmla="val 16182345"/>
              <a:gd name="adj2" fmla="val 20822802"/>
            </a:avLst>
          </a:prstGeom>
          <a:noFill/>
          <a:ln w="19050">
            <a:solidFill>
              <a:srgbClr val="7030A0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JP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4" name="TextBox 14"/>
          <p:cNvSpPr/>
          <p:nvPr/>
        </p:nvSpPr>
        <p:spPr>
          <a:xfrm>
            <a:off x="6298920" y="5002200"/>
            <a:ext cx="1906200" cy="369000"/>
          </a:xfrm>
          <a:prstGeom prst="rect">
            <a:avLst/>
          </a:prstGeom>
          <a:blipFill rotWithShape="0">
            <a:blip r:embed="rId5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lang="en-JP" sz="18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Calibri"/>
              </a:rPr>
              <a:t> 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JP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Outflow energetics</a:t>
            </a:r>
            <a:endParaRPr lang="en-JP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34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blipFill rotWithShape="0">
            <a:blip r:embed="rId1"/>
            <a:stretch>
              <a:fillRect l="-725" t="-1456"/>
            </a:stretch>
          </a:blipFill>
          <a:ln w="0">
            <a:noFill/>
          </a:ln>
        </p:spPr>
        <p:txBody>
          <a:bodyPr lIns="91440" tIns="45720" rIns="91440" bIns="45720" anchor="t">
            <a:noAutofit/>
          </a:bodyPr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JP" sz="28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Calibri"/>
              </a:rPr>
              <a:t> </a:t>
            </a:r>
            <a:endParaRPr lang="en-JP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7" name="TextBox 4"/>
          <p:cNvSpPr/>
          <p:nvPr/>
        </p:nvSpPr>
        <p:spPr>
          <a:xfrm>
            <a:off x="2464920" y="5935680"/>
            <a:ext cx="7261920" cy="46116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Up to ~50% of outflowing molecular escaping to IGM?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TextBox 6"/>
          <p:cNvSpPr/>
          <p:nvPr/>
        </p:nvSpPr>
        <p:spPr>
          <a:xfrm>
            <a:off x="9255600" y="4493520"/>
            <a:ext cx="2936160" cy="677160"/>
          </a:xfrm>
          <a:prstGeom prst="rect">
            <a:avLst/>
          </a:pr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lang="en-JP" sz="18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Calibri"/>
              </a:rPr>
              <a:t> 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Box 8"/>
          <p:cNvSpPr/>
          <p:nvPr/>
        </p:nvSpPr>
        <p:spPr>
          <a:xfrm>
            <a:off x="9579600" y="2389680"/>
            <a:ext cx="2693520" cy="64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just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rgbClr val="7030A0"/>
                </a:solidFill>
                <a:effectLst/>
                <a:uFillTx/>
                <a:latin typeface="Arial"/>
              </a:rPr>
              <a:t>If SF-driven…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rgbClr val="7030A0"/>
                </a:solidFill>
                <a:effectLst/>
                <a:uFillTx/>
                <a:latin typeface="Arial"/>
              </a:rPr>
              <a:t>h</a:t>
            </a:r>
            <a:r>
              <a:rPr lang="en-JP" sz="1800" b="0" u="none" strike="noStrike">
                <a:solidFill>
                  <a:srgbClr val="7030A0"/>
                </a:solidFill>
                <a:effectLst/>
                <a:uFillTx/>
                <a:latin typeface="Arial"/>
              </a:rPr>
              <a:t>igh coupling efficiency?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Arc 9"/>
          <p:cNvSpPr/>
          <p:nvPr/>
        </p:nvSpPr>
        <p:spPr>
          <a:xfrm flipH="1">
            <a:off x="7738200" y="2364120"/>
            <a:ext cx="2130480" cy="897480"/>
          </a:xfrm>
          <a:prstGeom prst="arc">
            <a:avLst>
              <a:gd name="adj1" fmla="val 12313578"/>
              <a:gd name="adj2" fmla="val 16640054"/>
            </a:avLst>
          </a:prstGeom>
          <a:noFill/>
          <a:ln w="19050">
            <a:solidFill>
              <a:srgbClr val="7030A0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JP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1" name="Arc 10"/>
          <p:cNvSpPr/>
          <p:nvPr/>
        </p:nvSpPr>
        <p:spPr>
          <a:xfrm flipH="1" flipV="1">
            <a:off x="7842960" y="2168640"/>
            <a:ext cx="2130480" cy="897480"/>
          </a:xfrm>
          <a:prstGeom prst="arc">
            <a:avLst>
              <a:gd name="adj1" fmla="val 12635839"/>
              <a:gd name="adj2" fmla="val 16586263"/>
            </a:avLst>
          </a:prstGeom>
          <a:noFill/>
          <a:ln w="19050">
            <a:solidFill>
              <a:srgbClr val="7030A0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38160" rIns="90000" bIns="38160" anchor="ctr">
            <a:noAutofit/>
          </a:bodyPr>
          <a:p>
            <a:endParaRPr lang="en-JP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9503</TotalTime>
  <Application>LibreOffice/26.2.6.3$Windows_X86_64 LibreOffice_project/8221e31b3ac356a1623c672912a3d2b492f7e3d1</Application>
  <AppVersion>15.0000</AppVersion>
  <Words>1271</Words>
  <Paragraphs>255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2022-12-04T22:51:08Z</dcterms:created>
  <dc:creator>Dragan Salak</dc:creator>
  <dc:description/>
  <dc:language>en-US</dc:language>
  <cp:lastModifiedBy/>
  <dcterms:modified xsi:type="dcterms:W3CDTF">2026-10-14T09:55:16Z</dcterms:modified>
  <cp:revision>1971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4</vt:i4>
  </property>
  <property fmtid="{D5CDD505-2E9C-101B-9397-08002B2CF9AE}" pid="3" name="Notes">
    <vt:i4>1</vt:i4>
  </property>
  <property fmtid="{D5CDD505-2E9C-101B-9397-08002B2CF9AE}" pid="4" name="PresentationFormat">
    <vt:lpwstr>Widescreen</vt:lpwstr>
  </property>
  <property fmtid="{D5CDD505-2E9C-101B-9397-08002B2CF9AE}" pid="5" name="Slides">
    <vt:i4>27</vt:i4>
  </property>
</Properties>
</file>