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43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46"/>
            <a:ext cx="12192000" cy="6861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0638" y="2610906"/>
            <a:ext cx="840420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8FAFC"/>
                </a:solidFill>
              </a:defRPr>
            </a:pPr>
            <a:r>
              <a:rPr dirty="0"/>
              <a:t>The Importance of Serbia’s Inclusion in</a:t>
            </a:r>
          </a:p>
          <a:p>
            <a:pPr>
              <a:defRPr sz="3100" b="1">
                <a:solidFill>
                  <a:srgbClr val="22D3EE"/>
                </a:solidFill>
              </a:defRPr>
            </a:pPr>
            <a:r>
              <a:rPr dirty="0"/>
              <a:t>International Space Research Initiatives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10521" y="4414413"/>
            <a:ext cx="71323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AAB8CC"/>
                </a:solidFill>
              </a:defRPr>
            </a:pPr>
            <a:r>
              <a:rPr dirty="0"/>
              <a:t>From scientific cooperation to integration into the global space economy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643" y="6367233"/>
            <a:ext cx="732513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F8FAFC"/>
                </a:solidFill>
              </a:defRPr>
            </a:pPr>
            <a:r>
              <a:rPr dirty="0"/>
              <a:t>Zoran </a:t>
            </a:r>
            <a:r>
              <a:rPr dirty="0" err="1"/>
              <a:t>Tomić</a:t>
            </a:r>
            <a:r>
              <a:rPr dirty="0"/>
              <a:t>  |  </a:t>
            </a:r>
            <a:r>
              <a:rPr lang="sr-Latn-RS" dirty="0" smtClean="0"/>
              <a:t>Adviser to Minister of Science, Technological Development and Innovations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4620638" y="5898852"/>
            <a:ext cx="70436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AAB8CC"/>
                </a:solidFill>
              </a:defRPr>
            </a:pPr>
            <a:r>
              <a:rPr dirty="0" err="1"/>
              <a:t>XXIst</a:t>
            </a:r>
            <a:r>
              <a:rPr dirty="0"/>
              <a:t> Serbian Astronomical Conference  |  Belgrade, 5–8 October 2026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200" y="114785"/>
            <a:ext cx="3005578" cy="1217556"/>
          </a:xfrm>
          <a:prstGeom prst="rect">
            <a:avLst/>
          </a:prstGeom>
        </p:spPr>
      </p:pic>
      <p:pic>
        <p:nvPicPr>
          <p:cNvPr id="1032" name="Picture 8" descr="XVIIth NATIONAL CONFERENCE OF ASTRONOMERS OF SERB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30" y="4703249"/>
            <a:ext cx="3005578" cy="165908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2D3EE"/>
                </a:solidFill>
              </a:defRPr>
            </a:pPr>
            <a:r>
              <a:t>01 • STRATEGIC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8FAFC"/>
                </a:solidFill>
              </a:defRPr>
            </a:pPr>
            <a:r>
              <a:t>Why Space Matters for Serbia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2120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F8FAFC"/>
                </a:solidFill>
              </a:defRPr>
            </a:pPr>
            <a:r>
              <a:t>• Science &amp; research</a:t>
            </a:r>
          </a:p>
          <a:p>
            <a:pPr>
              <a:spcAft>
                <a:spcPts val="1300"/>
              </a:spcAft>
              <a:defRPr sz="1900">
                <a:solidFill>
                  <a:srgbClr val="F8FAFC"/>
                </a:solidFill>
              </a:defRPr>
            </a:pPr>
            <a:r>
              <a:t>• Earth observation &amp; agriculture</a:t>
            </a:r>
          </a:p>
          <a:p>
            <a:pPr>
              <a:spcAft>
                <a:spcPts val="1300"/>
              </a:spcAft>
              <a:defRPr sz="1900">
                <a:solidFill>
                  <a:srgbClr val="F8FAFC"/>
                </a:solidFill>
              </a:defRPr>
            </a:pPr>
            <a:r>
              <a:t>• Telecommunications &amp; connectivity</a:t>
            </a:r>
          </a:p>
          <a:p>
            <a:pPr>
              <a:spcAft>
                <a:spcPts val="1300"/>
              </a:spcAft>
              <a:defRPr sz="1900">
                <a:solidFill>
                  <a:srgbClr val="F8FAFC"/>
                </a:solidFill>
              </a:defRPr>
            </a:pPr>
            <a:r>
              <a:t>• Security, resilience &amp; disaster management</a:t>
            </a:r>
          </a:p>
          <a:p>
            <a:pPr>
              <a:spcAft>
                <a:spcPts val="1300"/>
              </a:spcAft>
              <a:defRPr sz="1900">
                <a:solidFill>
                  <a:srgbClr val="F8FAFC"/>
                </a:solidFill>
              </a:defRPr>
            </a:pPr>
            <a:r>
              <a:t>• Innovation, high-tech industry &amp; new markets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19088" y="1028700"/>
            <a:ext cx="4754880" cy="1965960"/>
          </a:xfrm>
          <a:prstGeom prst="roundRect">
            <a:avLst/>
          </a:prstGeom>
          <a:solidFill>
            <a:srgbClr val="102037"/>
          </a:solidFill>
          <a:ln>
            <a:solidFill>
              <a:srgbClr val="2C3E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900">
                <a:solidFill>
                  <a:srgbClr val="AAB8CC"/>
                </a:solidFill>
              </a:defRPr>
            </a:pPr>
            <a:r>
              <a:rPr dirty="0"/>
              <a:t>SPACE IS NO LONGER A SINGLE SECTOR.</a:t>
            </a:r>
            <a:br>
              <a:rPr dirty="0"/>
            </a:br>
            <a:r>
              <a:rPr dirty="0"/>
              <a:t>It is infrastructure for science, data, competitiveness and economic development.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46520" y="4160520"/>
            <a:ext cx="1417320" cy="530352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rPr dirty="0"/>
              <a:t>KNOWLEDGE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28431" y="4160520"/>
            <a:ext cx="1143000" cy="530352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45168" y="4160520"/>
            <a:ext cx="1828800" cy="530352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TECHNOLOGY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2D3EE"/>
                </a:solidFill>
              </a:defRPr>
            </a:pPr>
            <a:r>
              <a:t>02 • EXISTING 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8FAFC"/>
                </a:solidFill>
              </a:defRPr>
            </a:pPr>
            <a:r>
              <a:t>Serbia Is Not Starting from Zero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2240280" cy="621792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RESEARCH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6120" y="1444752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8FAFC"/>
                </a:solidFill>
              </a:defRPr>
            </a:pPr>
            <a:r>
              <a:t>Astronomy, astrophysics, Earth observation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532888"/>
            <a:ext cx="2240280" cy="621792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INFRASTRUCTURE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2560320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8FAFC"/>
                </a:solidFill>
              </a:defRPr>
            </a:pPr>
            <a:r>
              <a:t>Observatories, laboratories, digital infrastructure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648456"/>
            <a:ext cx="2240280" cy="621792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TALENT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6120" y="3675888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8FAFC"/>
                </a:solidFill>
              </a:defRPr>
            </a:pPr>
            <a:r>
              <a:t>Universities, institutes, engineers, ICT expertise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764024"/>
            <a:ext cx="2240280" cy="621792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EMERGING CAPABILITIES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5074920"/>
            <a:ext cx="7772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8FAFC"/>
                </a:solidFill>
              </a:defRPr>
            </a:pPr>
            <a:r>
              <a:t>CubeSats, AI, electronics, remote sensing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5715000"/>
            <a:ext cx="10469880" cy="502920"/>
          </a:xfrm>
          <a:prstGeom prst="roundRect">
            <a:avLst/>
          </a:prstGeom>
          <a:solidFill>
            <a:srgbClr val="102037"/>
          </a:solidFill>
          <a:ln>
            <a:solidFill>
              <a:srgbClr val="2C3E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400">
                <a:solidFill>
                  <a:srgbClr val="AAB8CC"/>
                </a:solidFill>
              </a:defRPr>
            </a:pPr>
            <a:r>
              <a:t>Core message: Serbia already possesses scientific and technological assets that can be connected to international programmes.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93192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22D3EE"/>
                </a:solidFill>
              </a:defRPr>
            </a:pPr>
            <a:r>
              <a:t>03 • WHY INTERNATIONAL COOPERATION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8FAFC"/>
                </a:solidFill>
              </a:defRPr>
            </a:pPr>
            <a:r>
              <a:t>What Does Serbia Gain from International Inclusion?</a:t>
            </a:r>
          </a:p>
        </p:txBody>
      </p:sp>
      <p:sp>
        <p:nvSpPr>
          <p:cNvPr id="5" name="Oval 4"/>
          <p:cNvSpPr/>
          <p:nvPr/>
        </p:nvSpPr>
        <p:spPr>
          <a:xfrm>
            <a:off x="4800600" y="2240280"/>
            <a:ext cx="2606040" cy="1828800"/>
          </a:xfrm>
          <a:prstGeom prst="ellipse">
            <a:avLst/>
          </a:prstGeom>
          <a:solidFill>
            <a:srgbClr val="2563EB"/>
          </a:solidFill>
          <a:ln w="2540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8FAFC"/>
                </a:solidFill>
              </a:defRPr>
            </a:pPr>
            <a:r>
              <a:t>SERBIA</a:t>
            </a:r>
          </a:p>
          <a:p>
            <a:pPr algn="ctr">
              <a:defRPr sz="1100">
                <a:solidFill>
                  <a:srgbClr val="F8FAFC"/>
                </a:solidFill>
              </a:defRPr>
            </a:pPr>
            <a:r>
              <a:t>national science &amp;</a:t>
            </a:r>
            <a:br/>
            <a:r>
              <a:t>technology ecosystem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017520" cy="1170432"/>
          </a:xfrm>
          <a:prstGeom prst="roundRect">
            <a:avLst/>
          </a:prstGeom>
          <a:solidFill>
            <a:srgbClr val="102037"/>
          </a:solidFill>
          <a:ln>
            <a:solidFill>
              <a:srgbClr val="3E5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37160" rtlCol="0" anchor="ctr"/>
          <a:lstStyle/>
          <a:p>
            <a:pPr algn="ctr">
              <a:defRPr sz="1300" b="1">
                <a:solidFill>
                  <a:srgbClr val="22D3EE"/>
                </a:solidFill>
              </a:defRPr>
            </a:pPr>
            <a:r>
              <a:t>ACCESS TO KNOWLEDGE</a:t>
            </a:r>
          </a:p>
          <a:p>
            <a:pPr>
              <a:defRPr sz="1100">
                <a:solidFill>
                  <a:srgbClr val="F8FAFC"/>
                </a:solidFill>
              </a:defRPr>
            </a:pPr>
            <a:r>
              <a:t>Joint projects, expertise,</a:t>
            </a:r>
            <a:br/>
            <a:r>
              <a:t>training and scientific networks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703320" y="2185416"/>
            <a:ext cx="1097280" cy="969264"/>
          </a:xfrm>
          <a:prstGeom prst="line">
            <a:avLst/>
          </a:prstGeom>
          <a:ln w="19050">
            <a:solidFill>
              <a:srgbClr val="4B69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8458200" y="1600200"/>
            <a:ext cx="3017520" cy="1170432"/>
          </a:xfrm>
          <a:prstGeom prst="roundRect">
            <a:avLst/>
          </a:prstGeom>
          <a:solidFill>
            <a:srgbClr val="102037"/>
          </a:solidFill>
          <a:ln>
            <a:solidFill>
              <a:srgbClr val="3E5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37160" rtlCol="0" anchor="ctr"/>
          <a:lstStyle/>
          <a:p>
            <a:pPr algn="ctr">
              <a:defRPr sz="1300" b="1">
                <a:solidFill>
                  <a:srgbClr val="22D3EE"/>
                </a:solidFill>
              </a:defRPr>
            </a:pPr>
            <a:r>
              <a:t>ACCESS TO INFRASTRUCTURE</a:t>
            </a:r>
          </a:p>
          <a:p>
            <a:pPr>
              <a:defRPr sz="1100">
                <a:solidFill>
                  <a:srgbClr val="F8FAFC"/>
                </a:solidFill>
              </a:defRPr>
            </a:pPr>
            <a:r>
              <a:t>Observatories, missions,</a:t>
            </a:r>
            <a:br/>
            <a:r>
              <a:t>data and research facilities</a:t>
            </a:r>
          </a:p>
        </p:txBody>
      </p:sp>
      <p:cxnSp>
        <p:nvCxnSpPr>
          <p:cNvPr id="9" name="Connector 8"/>
          <p:cNvCxnSpPr>
            <a:stCxn id="8" idx="1"/>
          </p:cNvCxnSpPr>
          <p:nvPr/>
        </p:nvCxnSpPr>
        <p:spPr>
          <a:xfrm flipH="1">
            <a:off x="7385736" y="2185416"/>
            <a:ext cx="1072464" cy="814205"/>
          </a:xfrm>
          <a:prstGeom prst="line">
            <a:avLst/>
          </a:prstGeom>
          <a:ln w="19050">
            <a:solidFill>
              <a:srgbClr val="4B69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85800" y="4160520"/>
            <a:ext cx="3017520" cy="1170432"/>
          </a:xfrm>
          <a:prstGeom prst="roundRect">
            <a:avLst/>
          </a:prstGeom>
          <a:solidFill>
            <a:srgbClr val="102037"/>
          </a:solidFill>
          <a:ln>
            <a:solidFill>
              <a:srgbClr val="3E5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37160" rtlCol="0" anchor="ctr"/>
          <a:lstStyle/>
          <a:p>
            <a:pPr algn="ctr">
              <a:defRPr sz="1300" b="1">
                <a:solidFill>
                  <a:srgbClr val="22D3EE"/>
                </a:solidFill>
              </a:defRPr>
            </a:pPr>
            <a:r>
              <a:t>FASTER TECHNOLOGY TRANSFER</a:t>
            </a:r>
          </a:p>
          <a:p>
            <a:pPr>
              <a:defRPr sz="1100">
                <a:solidFill>
                  <a:srgbClr val="F8FAFC"/>
                </a:solidFill>
              </a:defRPr>
            </a:pPr>
            <a:r>
              <a:t>Methods, standards and</a:t>
            </a:r>
            <a:br/>
            <a:r>
              <a:t>advanced technologies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3703320" y="3602736"/>
            <a:ext cx="1179479" cy="1143000"/>
          </a:xfrm>
          <a:prstGeom prst="line">
            <a:avLst/>
          </a:prstGeom>
          <a:ln w="19050">
            <a:solidFill>
              <a:srgbClr val="4B69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458200" y="4160520"/>
            <a:ext cx="3017520" cy="1170432"/>
          </a:xfrm>
          <a:prstGeom prst="roundRect">
            <a:avLst/>
          </a:prstGeom>
          <a:solidFill>
            <a:srgbClr val="102037"/>
          </a:solidFill>
          <a:ln>
            <a:solidFill>
              <a:srgbClr val="3E5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37160" rtlCol="0" anchor="ctr"/>
          <a:lstStyle/>
          <a:p>
            <a:pPr algn="ctr">
              <a:defRPr sz="1300" b="1">
                <a:solidFill>
                  <a:srgbClr val="22D3EE"/>
                </a:solidFill>
              </a:defRPr>
            </a:pPr>
            <a:r>
              <a:t>NEW OPPORTUNITIES</a:t>
            </a:r>
          </a:p>
          <a:p>
            <a:pPr>
              <a:defRPr sz="1100">
                <a:solidFill>
                  <a:srgbClr val="F8FAFC"/>
                </a:solidFill>
              </a:defRPr>
            </a:pPr>
            <a:r>
              <a:t>EU/ESA programmes, industry</a:t>
            </a:r>
            <a:br/>
            <a:r>
              <a:t>partnerships and global markets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7159558" y="3786006"/>
            <a:ext cx="1298642" cy="959730"/>
          </a:xfrm>
          <a:prstGeom prst="line">
            <a:avLst/>
          </a:prstGeom>
          <a:ln w="19050">
            <a:solidFill>
              <a:srgbClr val="4B69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965960" y="5532120"/>
            <a:ext cx="8275320" cy="566928"/>
          </a:xfrm>
          <a:prstGeom prst="roundRect">
            <a:avLst/>
          </a:prstGeom>
          <a:solidFill>
            <a:srgbClr val="162D49"/>
          </a:solidFill>
          <a:ln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RESULT: stronger research capacity → stronger innovation → stronger position in the global space economy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2D3EE"/>
                </a:solidFill>
              </a:defRPr>
            </a:pPr>
            <a:r>
              <a:t>04 • INTERNATIONAL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8FAFC"/>
                </a:solidFill>
              </a:defRPr>
            </a:pPr>
            <a:r>
              <a:t>Serbia’s Path to International Integration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960120" y="2834640"/>
            <a:ext cx="10149840" cy="45720"/>
          </a:xfrm>
          <a:prstGeom prst="rect">
            <a:avLst/>
          </a:prstGeom>
          <a:solidFill>
            <a:srgbClr val="4257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688336"/>
            <a:ext cx="329184" cy="329184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828800"/>
            <a:ext cx="1783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8FAFC"/>
                </a:solidFill>
              </a:defRPr>
            </a:pPr>
            <a:r>
              <a:t>COPUOS</a:t>
            </a:r>
          </a:p>
          <a:p>
            <a:pPr>
              <a:defRPr sz="1100">
                <a:solidFill>
                  <a:srgbClr val="AAB8CC"/>
                </a:solidFill>
              </a:defRPr>
            </a:pPr>
            <a:r>
              <a:t>multilateral governance</a:t>
            </a:r>
          </a:p>
        </p:txBody>
      </p:sp>
      <p:sp>
        <p:nvSpPr>
          <p:cNvPr id="8" name="Oval 7"/>
          <p:cNvSpPr/>
          <p:nvPr/>
        </p:nvSpPr>
        <p:spPr>
          <a:xfrm>
            <a:off x="3447288" y="2688336"/>
            <a:ext cx="329184" cy="329184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127248" y="3246120"/>
            <a:ext cx="1783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8FAFC"/>
                </a:solidFill>
              </a:defRPr>
            </a:pPr>
            <a:r>
              <a:t>ARTEMIS</a:t>
            </a:r>
          </a:p>
          <a:p>
            <a:pPr>
              <a:defRPr sz="1100">
                <a:solidFill>
                  <a:srgbClr val="AAB8CC"/>
                </a:solidFill>
              </a:defRPr>
            </a:pPr>
            <a:r>
              <a:t>principles &amp; partnerships</a:t>
            </a:r>
          </a:p>
        </p:txBody>
      </p:sp>
      <p:sp>
        <p:nvSpPr>
          <p:cNvPr id="10" name="Oval 9"/>
          <p:cNvSpPr/>
          <p:nvPr/>
        </p:nvSpPr>
        <p:spPr>
          <a:xfrm>
            <a:off x="5934456" y="2688336"/>
            <a:ext cx="329184" cy="329184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614416" y="1828800"/>
            <a:ext cx="1783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8FAFC"/>
                </a:solidFill>
              </a:defRPr>
            </a:pPr>
            <a:r>
              <a:t>IAF</a:t>
            </a:r>
          </a:p>
          <a:p>
            <a:pPr>
              <a:defRPr sz="1100">
                <a:solidFill>
                  <a:srgbClr val="AAB8CC"/>
                </a:solidFill>
              </a:defRPr>
            </a:pPr>
            <a:r>
              <a:t>global professional network</a:t>
            </a:r>
          </a:p>
        </p:txBody>
      </p:sp>
      <p:sp>
        <p:nvSpPr>
          <p:cNvPr id="12" name="Oval 11"/>
          <p:cNvSpPr/>
          <p:nvPr/>
        </p:nvSpPr>
        <p:spPr>
          <a:xfrm>
            <a:off x="8421624" y="2688336"/>
            <a:ext cx="329184" cy="329184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01584" y="3246120"/>
            <a:ext cx="1783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8FAFC"/>
                </a:solidFill>
              </a:defRPr>
            </a:pPr>
            <a:r>
              <a:t>ESA / PECS</a:t>
            </a:r>
          </a:p>
          <a:p>
            <a:pPr>
              <a:defRPr sz="1100">
                <a:solidFill>
                  <a:srgbClr val="AAB8CC"/>
                </a:solidFill>
              </a:defRPr>
            </a:pPr>
            <a:r>
              <a:t>programmatic integration</a:t>
            </a:r>
          </a:p>
        </p:txBody>
      </p:sp>
      <p:sp>
        <p:nvSpPr>
          <p:cNvPr id="14" name="Oval 13"/>
          <p:cNvSpPr/>
          <p:nvPr/>
        </p:nvSpPr>
        <p:spPr>
          <a:xfrm>
            <a:off x="10908792" y="2688336"/>
            <a:ext cx="329184" cy="329184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88752" y="1828800"/>
            <a:ext cx="1783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8FAFC"/>
                </a:solidFill>
              </a:defRPr>
            </a:pPr>
            <a:r>
              <a:t>MISSIONS</a:t>
            </a:r>
          </a:p>
          <a:p>
            <a:pPr>
              <a:defRPr sz="1100">
                <a:solidFill>
                  <a:srgbClr val="AAB8CC"/>
                </a:solidFill>
              </a:defRPr>
            </a:pPr>
            <a:r>
              <a:t>joint research &amp; data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5074920"/>
            <a:ext cx="10241280" cy="658368"/>
          </a:xfrm>
          <a:prstGeom prst="roundRect">
            <a:avLst/>
          </a:prstGeom>
          <a:solidFill>
            <a:srgbClr val="102037"/>
          </a:solidFill>
          <a:ln>
            <a:solidFill>
              <a:srgbClr val="2C3E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400">
                <a:solidFill>
                  <a:srgbClr val="AAB8CC"/>
                </a:solidFill>
              </a:defRPr>
            </a:pPr>
            <a:r>
              <a:t>Working slide: we can add exact dates, formal statuses and logos once we finalize the factual timeline.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2D3EE"/>
                </a:solidFill>
              </a:defRPr>
            </a:pPr>
            <a:r>
              <a:t>05 • TURNING DIPLOMACY INTO CAPABILITY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8FAFC"/>
                </a:solidFill>
              </a:defRPr>
            </a:pPr>
            <a:r>
              <a:t>From Participation to Concrete Benefits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2148840"/>
            <a:ext cx="1920240" cy="1417320"/>
          </a:xfrm>
          <a:prstGeom prst="roundRect">
            <a:avLst/>
          </a:prstGeom>
          <a:solidFill>
            <a:srgbClr val="102037"/>
          </a:solidFill>
          <a:ln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2D3EE"/>
                </a:solidFill>
              </a:defRPr>
            </a:pPr>
            <a:r>
              <a:t>1</a:t>
            </a:r>
          </a:p>
          <a:p>
            <a:pPr algn="ctr">
              <a:defRPr sz="1600" b="1">
                <a:solidFill>
                  <a:srgbClr val="F8FAFC"/>
                </a:solidFill>
              </a:defRPr>
            </a:pPr>
            <a:r>
              <a:t>International</a:t>
            </a:r>
            <a:br/>
            <a:r>
              <a:t>cooperation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41448" y="2633472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AAB8CC"/>
                </a:solidFill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4639" y="2148840"/>
            <a:ext cx="1920240" cy="1417320"/>
          </a:xfrm>
          <a:prstGeom prst="roundRect">
            <a:avLst/>
          </a:prstGeom>
          <a:solidFill>
            <a:srgbClr val="102037"/>
          </a:solidFill>
          <a:ln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2D3EE"/>
                </a:solidFill>
              </a:defRPr>
            </a:pPr>
            <a:r>
              <a:t>2</a:t>
            </a:r>
          </a:p>
          <a:p>
            <a:pPr algn="ctr">
              <a:defRPr sz="1600" b="1">
                <a:solidFill>
                  <a:srgbClr val="F8FAFC"/>
                </a:solidFill>
              </a:defRPr>
            </a:pPr>
            <a:r>
              <a:t>Joint research &amp;</a:t>
            </a:r>
            <a:br/>
            <a:r>
              <a:t>infrastructure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73168" y="2633472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AAB8CC"/>
                </a:solidFill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66359" y="2148840"/>
            <a:ext cx="1920240" cy="1417320"/>
          </a:xfrm>
          <a:prstGeom prst="roundRect">
            <a:avLst/>
          </a:prstGeom>
          <a:solidFill>
            <a:srgbClr val="102037"/>
          </a:solidFill>
          <a:ln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2D3EE"/>
                </a:solidFill>
              </a:defRPr>
            </a:pPr>
            <a:r>
              <a:t>3</a:t>
            </a:r>
          </a:p>
          <a:p>
            <a:pPr algn="ctr">
              <a:defRPr sz="1600" b="1">
                <a:solidFill>
                  <a:srgbClr val="F8FAFC"/>
                </a:solidFill>
              </a:defRPr>
            </a:pPr>
            <a:r>
              <a:t>Knowledge &amp;</a:t>
            </a:r>
            <a:br/>
            <a:r>
              <a:t>technology transfer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04888" y="2633472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AAB8CC"/>
                </a:solidFill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148840"/>
            <a:ext cx="1920240" cy="1417320"/>
          </a:xfrm>
          <a:prstGeom prst="roundRect">
            <a:avLst/>
          </a:prstGeom>
          <a:solidFill>
            <a:srgbClr val="102037"/>
          </a:solidFill>
          <a:ln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2D3EE"/>
                </a:solidFill>
              </a:defRPr>
            </a:pPr>
            <a:r>
              <a:t>4</a:t>
            </a:r>
          </a:p>
          <a:p>
            <a:pPr algn="ctr">
              <a:defRPr sz="1600" b="1">
                <a:solidFill>
                  <a:srgbClr val="F8FAFC"/>
                </a:solidFill>
              </a:defRPr>
            </a:pPr>
            <a:r>
              <a:t>Domestic</a:t>
            </a:r>
            <a:br/>
            <a:r>
              <a:t>capabilities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36608" y="2633472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AAB8CC"/>
                </a:solidFill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29800" y="2148840"/>
            <a:ext cx="1920240" cy="1417320"/>
          </a:xfrm>
          <a:prstGeom prst="roundRect">
            <a:avLst/>
          </a:prstGeom>
          <a:solidFill>
            <a:srgbClr val="102037"/>
          </a:solidFill>
          <a:ln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2D3EE"/>
                </a:solidFill>
              </a:defRPr>
            </a:pPr>
            <a:r>
              <a:t>5</a:t>
            </a:r>
          </a:p>
          <a:p>
            <a:pPr algn="ctr">
              <a:defRPr sz="1600" b="1">
                <a:solidFill>
                  <a:srgbClr val="F8FAFC"/>
                </a:solidFill>
              </a:defRPr>
            </a:pPr>
            <a:r>
              <a:t>Space economy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0120" y="4434840"/>
            <a:ext cx="10149840" cy="914400"/>
          </a:xfrm>
          <a:prstGeom prst="roundRect">
            <a:avLst/>
          </a:prstGeom>
          <a:solidFill>
            <a:srgbClr val="102037"/>
          </a:solidFill>
          <a:ln>
            <a:solidFill>
              <a:srgbClr val="2C3E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700">
                <a:solidFill>
                  <a:srgbClr val="AAB8CC"/>
                </a:solidFill>
              </a:defRPr>
            </a:pPr>
            <a:r>
              <a:t>The objective is not participation for its own sake. The objective is measurable scientific, technological and economic spillover inside Serbia.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2D3EE"/>
                </a:solidFill>
              </a:defRPr>
            </a:pPr>
            <a:r>
              <a:t>06 • SPECIALIZATION, NOT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8FAFC"/>
                </a:solidFill>
              </a:defRPr>
            </a:pPr>
            <a:r>
              <a:t>Where Serbia Can Contribute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Astronomy &amp; astrophysics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59" y="141732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Earth observation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7744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AI &amp; data processing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59" y="237744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Electronics &amp; chip design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33756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SSA / NEO observations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59" y="333756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CubeSats &amp; small satellites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29768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Remote sensing for agriculture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4297680"/>
            <a:ext cx="4983480" cy="612648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Software &amp; 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53212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8FAFC"/>
                </a:solidFill>
              </a:defRPr>
            </a:pPr>
            <a:r>
              <a:t>“Serbia does not need to compete in scale. It needs to compete in knowledge and specialization.”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2D3EE"/>
                </a:solidFill>
              </a:defRPr>
            </a:pPr>
            <a:r>
              <a:t>07 • FROM ACCESS TO NATIONAL CAPABILITY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8FAFC"/>
                </a:solidFill>
              </a:defRPr>
            </a:pPr>
            <a:r>
              <a:t>A Practical Roadmap: 2026–2030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28800"/>
            <a:ext cx="1920240" cy="50292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487168"/>
            <a:ext cx="1920240" cy="1325880"/>
          </a:xfrm>
          <a:prstGeom prst="roundRect">
            <a:avLst/>
          </a:prstGeom>
          <a:solidFill>
            <a:srgbClr val="102037"/>
          </a:solidFill>
          <a:ln>
            <a:solidFill>
              <a:srgbClr val="384B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International integration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4639" y="1828800"/>
            <a:ext cx="1920240" cy="50292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2027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39" y="2487168"/>
            <a:ext cx="1920240" cy="1325880"/>
          </a:xfrm>
          <a:prstGeom prst="roundRect">
            <a:avLst/>
          </a:prstGeom>
          <a:solidFill>
            <a:srgbClr val="102037"/>
          </a:solidFill>
          <a:ln>
            <a:solidFill>
              <a:srgbClr val="384B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National coordination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66359" y="1828800"/>
            <a:ext cx="1920240" cy="50292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2027–28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66359" y="2487168"/>
            <a:ext cx="1920240" cy="1325880"/>
          </a:xfrm>
          <a:prstGeom prst="roundRect">
            <a:avLst/>
          </a:prstGeom>
          <a:solidFill>
            <a:srgbClr val="102037"/>
          </a:solidFill>
          <a:ln>
            <a:solidFill>
              <a:srgbClr val="384B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Programmes &amp; projects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1828800"/>
            <a:ext cx="1920240" cy="50292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2028–29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79" y="2487168"/>
            <a:ext cx="1920240" cy="1325880"/>
          </a:xfrm>
          <a:prstGeom prst="roundRect">
            <a:avLst/>
          </a:prstGeom>
          <a:solidFill>
            <a:srgbClr val="102037"/>
          </a:solidFill>
          <a:ln>
            <a:solidFill>
              <a:srgbClr val="384B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Industry participation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29800" y="1828800"/>
            <a:ext cx="1920240" cy="50292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8FAFC"/>
                </a:solidFill>
              </a:defRPr>
            </a:pPr>
            <a:r>
              <a:t>2030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829800" y="2487168"/>
            <a:ext cx="1920240" cy="1325880"/>
          </a:xfrm>
          <a:prstGeom prst="roundRect">
            <a:avLst/>
          </a:prstGeom>
          <a:solidFill>
            <a:srgbClr val="102037"/>
          </a:solidFill>
          <a:ln>
            <a:solidFill>
              <a:srgbClr val="384B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8FAFC"/>
                </a:solidFill>
              </a:defRPr>
            </a:pPr>
            <a:r>
              <a:t>Sustainable space ecosystem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0120" y="4617720"/>
            <a:ext cx="10149840" cy="868680"/>
          </a:xfrm>
          <a:prstGeom prst="roundRect">
            <a:avLst/>
          </a:prstGeom>
          <a:solidFill>
            <a:srgbClr val="102037"/>
          </a:solidFill>
          <a:ln>
            <a:solidFill>
              <a:srgbClr val="2C3E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600">
                <a:solidFill>
                  <a:srgbClr val="AAB8CC"/>
                </a:solidFill>
              </a:defRPr>
            </a:pPr>
            <a:r>
              <a:t>Success criterion: international commitments must generate national projects, institutional capacity, research opportunities and market participation.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F8FAFC"/>
                </a:solidFill>
              </a:defRPr>
            </a:pPr>
            <a:r>
              <a:t>From Observer to Contributor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2331720"/>
            <a:ext cx="2423160" cy="82296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8FAFC"/>
                </a:solidFill>
              </a:defRPr>
            </a:pPr>
            <a:r>
              <a:t>CONNECT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84267" y="2331720"/>
            <a:ext cx="2423160" cy="82296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8FAFC"/>
                </a:solidFill>
              </a:defRPr>
            </a:pPr>
            <a:r>
              <a:t>CONTRIBUTE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73568" y="2331720"/>
            <a:ext cx="2423160" cy="822960"/>
          </a:xfrm>
          <a:prstGeom prst="roundRect">
            <a:avLst/>
          </a:prstGeom>
          <a:solidFill>
            <a:srgbClr val="102037"/>
          </a:solidFill>
          <a:ln w="1905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8FAFC"/>
                </a:solidFill>
              </a:defRPr>
            </a:pPr>
            <a:r>
              <a:t>COMPETE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273" y="3840480"/>
            <a:ext cx="10580975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F8FAFC"/>
                </a:solidFill>
              </a:defRPr>
            </a:pPr>
            <a:r>
              <a:rPr dirty="0"/>
              <a:t>International cooperation can transform Serbia from an emerging space country into </a:t>
            </a:r>
            <a:endParaRPr lang="sr-Latn-RS" dirty="0" smtClean="0"/>
          </a:p>
          <a:p>
            <a:pPr algn="ctr">
              <a:defRPr sz="2300" b="1">
                <a:solidFill>
                  <a:srgbClr val="F8FAFC"/>
                </a:solidFill>
              </a:defRPr>
            </a:pPr>
            <a:r>
              <a:rPr dirty="0" smtClean="0"/>
              <a:t>an </a:t>
            </a:r>
            <a:r>
              <a:rPr dirty="0"/>
              <a:t>active contributor to the global space ecosystem.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623560"/>
            <a:ext cx="8503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22D3EE"/>
                </a:solidFill>
              </a:defRPr>
            </a:pPr>
            <a:r>
              <a:t>Science  •  Technology  •  Partnerships  •  Space Economy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AAB8CC"/>
                </a:solidFill>
              </a:defRPr>
            </a:pPr>
            <a:r>
              <a:t>SERBIA &amp; INTERNATIONAL SPACE RESEARCH  •  WORKING DRAFT                                     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572</Words>
  <Application>Microsoft Office PowerPoint</Application>
  <PresentationFormat>Widescreen</PresentationFormat>
  <Paragraphs>109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KORISNIK</cp:lastModifiedBy>
  <cp:revision>3</cp:revision>
  <dcterms:created xsi:type="dcterms:W3CDTF">2013-01-27T09:14:16Z</dcterms:created>
  <dcterms:modified xsi:type="dcterms:W3CDTF">2026-10-07T11:53:42Z</dcterms:modified>
  <cp:category/>
</cp:coreProperties>
</file>